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AA51"/>
    <a:srgbClr val="9561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84"/>
    <p:restoredTop sz="96327"/>
  </p:normalViewPr>
  <p:slideViewPr>
    <p:cSldViewPr snapToGrid="0">
      <p:cViewPr varScale="1">
        <p:scale>
          <a:sx n="45" d="100"/>
          <a:sy n="45" d="100"/>
        </p:scale>
        <p:origin x="18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607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E331-1EC2-BE48-8CA4-F32851D3707E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5A68-6EE7-2541-8077-0D9B0B384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921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E331-1EC2-BE48-8CA4-F32851D3707E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5A68-6EE7-2541-8077-0D9B0B384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255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E331-1EC2-BE48-8CA4-F32851D3707E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5A68-6EE7-2541-8077-0D9B0B384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74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E331-1EC2-BE48-8CA4-F32851D3707E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5A68-6EE7-2541-8077-0D9B0B384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723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E331-1EC2-BE48-8CA4-F32851D3707E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5A68-6EE7-2541-8077-0D9B0B384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38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E331-1EC2-BE48-8CA4-F32851D3707E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5A68-6EE7-2541-8077-0D9B0B384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00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E331-1EC2-BE48-8CA4-F32851D3707E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5A68-6EE7-2541-8077-0D9B0B384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5901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E331-1EC2-BE48-8CA4-F32851D3707E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5A68-6EE7-2541-8077-0D9B0B384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583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E331-1EC2-BE48-8CA4-F32851D3707E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5A68-6EE7-2541-8077-0D9B0B384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89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4E331-1EC2-BE48-8CA4-F32851D3707E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E5A68-6EE7-2541-8077-0D9B0B384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95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4E331-1EC2-BE48-8CA4-F32851D3707E}" type="datetimeFigureOut">
              <a:rPr kumimoji="1" lang="ja-JP" altLang="en-US" smtClean="0"/>
              <a:t>2023/9/20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E5A68-6EE7-2541-8077-0D9B0B384C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11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59AC969-9E07-AA9E-4496-5795C7085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6540"/>
            <a:ext cx="7560000" cy="10698353"/>
          </a:xfrm>
          <a:prstGeom prst="rect">
            <a:avLst/>
          </a:prstGeom>
        </p:spPr>
      </p:pic>
      <p:sp>
        <p:nvSpPr>
          <p:cNvPr id="16" name="対角する 2 つの角を丸めた四角形 15"/>
          <p:cNvSpPr/>
          <p:nvPr/>
        </p:nvSpPr>
        <p:spPr>
          <a:xfrm>
            <a:off x="267528" y="5257124"/>
            <a:ext cx="3248145" cy="1620814"/>
          </a:xfrm>
          <a:prstGeom prst="round2DiagRect">
            <a:avLst/>
          </a:prstGeom>
          <a:solidFill>
            <a:srgbClr val="C2AA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DE6F7B4-55FD-31AC-104C-68545B0DA33C}"/>
              </a:ext>
            </a:extLst>
          </p:cNvPr>
          <p:cNvSpPr txBox="1"/>
          <p:nvPr/>
        </p:nvSpPr>
        <p:spPr>
          <a:xfrm>
            <a:off x="567251" y="7289188"/>
            <a:ext cx="4457700" cy="584775"/>
          </a:xfrm>
          <a:prstGeom prst="rect">
            <a:avLst/>
          </a:prstGeom>
          <a:noFill/>
        </p:spPr>
        <p:txBody>
          <a:bodyPr wrap="square" lIns="90000">
            <a:spAutoFit/>
          </a:bodyPr>
          <a:lstStyle/>
          <a:p>
            <a:r>
              <a:rPr lang="ja-JP" altLang="en-US" sz="1600" b="1" spc="-110" dirty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スマートフォンの使用について疑問や不安のある</a:t>
            </a:r>
            <a:endParaRPr lang="en-US" altLang="ja-JP" sz="1600" b="1" spc="-110" dirty="0">
              <a:latin typeface="Hiragino UD Sans Std W6" panose="020B0400000000000000" pitchFamily="34" charset="-128"/>
              <a:ea typeface="Hiragino UD Sans Std W6" panose="020B0400000000000000" pitchFamily="34" charset="-128"/>
            </a:endParaRPr>
          </a:p>
          <a:p>
            <a:r>
              <a:rPr lang="en-US" altLang="ja-JP" sz="1600" b="1" spc="-30" dirty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60</a:t>
            </a:r>
            <a:r>
              <a:rPr lang="ja-JP" altLang="en-US" sz="1600" b="1" spc="-30" dirty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歳以上の都民の方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5E7D3EE-A2F6-5714-0DED-B87182D2B604}"/>
              </a:ext>
            </a:extLst>
          </p:cNvPr>
          <p:cNvSpPr txBox="1"/>
          <p:nvPr/>
        </p:nvSpPr>
        <p:spPr>
          <a:xfrm>
            <a:off x="567251" y="8419488"/>
            <a:ext cx="4457700" cy="338554"/>
          </a:xfrm>
          <a:prstGeom prst="rect">
            <a:avLst/>
          </a:prstGeom>
          <a:noFill/>
        </p:spPr>
        <p:txBody>
          <a:bodyPr wrap="square" lIns="90000">
            <a:spAutoFit/>
          </a:bodyPr>
          <a:lstStyle/>
          <a:p>
            <a:r>
              <a:rPr lang="ja-JP" altLang="en-US" sz="1600" b="1" spc="-11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ご自身がお持ちのスマートフォン</a:t>
            </a:r>
            <a:endParaRPr lang="en-US" altLang="ja-JP" sz="1600" b="1" spc="-110" dirty="0">
              <a:latin typeface="Hiragino UD Sans Std W6" panose="020B0400000000000000" pitchFamily="34" charset="-128"/>
              <a:ea typeface="Hiragino UD Sans Std W6" panose="020B0400000000000000" pitchFamily="34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A7B50A7-EAF0-F5D2-7FC7-B9DEBED6B05A}"/>
              </a:ext>
            </a:extLst>
          </p:cNvPr>
          <p:cNvSpPr txBox="1"/>
          <p:nvPr/>
        </p:nvSpPr>
        <p:spPr>
          <a:xfrm>
            <a:off x="3767137" y="5875369"/>
            <a:ext cx="3191224" cy="492443"/>
          </a:xfrm>
          <a:prstGeom prst="rect">
            <a:avLst/>
          </a:prstGeom>
          <a:noFill/>
        </p:spPr>
        <p:txBody>
          <a:bodyPr wrap="square" lIns="90000">
            <a:spAutoFit/>
          </a:bodyPr>
          <a:lstStyle/>
          <a:p>
            <a:r>
              <a:rPr lang="ja-JP" altLang="en-US" sz="2600" b="1" dirty="0" smtClean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中町ふれあいの家</a:t>
            </a:r>
            <a:endParaRPr lang="ja-JP" altLang="en-US" sz="2600" b="1" dirty="0">
              <a:latin typeface="Hiragino UD Sans Std W6" panose="020B0400000000000000" pitchFamily="34" charset="-128"/>
              <a:ea typeface="Hiragino UD Sans Std W6" panose="020B0400000000000000" pitchFamily="3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7B95D1D-D504-707E-15A9-6330052092F6}"/>
              </a:ext>
            </a:extLst>
          </p:cNvPr>
          <p:cNvSpPr txBox="1"/>
          <p:nvPr/>
        </p:nvSpPr>
        <p:spPr>
          <a:xfrm>
            <a:off x="3779837" y="6371690"/>
            <a:ext cx="2959099" cy="307777"/>
          </a:xfrm>
          <a:prstGeom prst="rect">
            <a:avLst/>
          </a:prstGeom>
          <a:noFill/>
        </p:spPr>
        <p:txBody>
          <a:bodyPr wrap="square" lIns="90000">
            <a:spAutoFit/>
          </a:bodyPr>
          <a:lstStyle/>
          <a:p>
            <a:r>
              <a:rPr lang="ja-JP" altLang="en-US" sz="1400" b="1" dirty="0" smtClean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世田谷区中町</a:t>
            </a:r>
            <a:r>
              <a:rPr lang="en-US" altLang="ja-JP" sz="1400" b="1" dirty="0" smtClean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5-19-2</a:t>
            </a:r>
            <a:endParaRPr lang="ja-JP" altLang="en-US" sz="1400" b="1" dirty="0">
              <a:latin typeface="Hiragino UD Sans Std W6" panose="020B0400000000000000" pitchFamily="34" charset="-128"/>
              <a:ea typeface="Hiragino UD Sans Std W6" panose="020B0400000000000000" pitchFamily="34" charset="-128"/>
            </a:endParaRPr>
          </a:p>
        </p:txBody>
      </p:sp>
      <p:sp>
        <p:nvSpPr>
          <p:cNvPr id="15" name="対角する 2 つの角を丸めた四角形 14"/>
          <p:cNvSpPr/>
          <p:nvPr/>
        </p:nvSpPr>
        <p:spPr>
          <a:xfrm>
            <a:off x="215238" y="5197787"/>
            <a:ext cx="3248145" cy="1620814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2686B5-1855-84F9-6D44-0C5C14CA696A}"/>
              </a:ext>
            </a:extLst>
          </p:cNvPr>
          <p:cNvSpPr txBox="1"/>
          <p:nvPr/>
        </p:nvSpPr>
        <p:spPr>
          <a:xfrm>
            <a:off x="1488798" y="5166201"/>
            <a:ext cx="1676400" cy="292388"/>
          </a:xfrm>
          <a:prstGeom prst="rect">
            <a:avLst/>
          </a:prstGeom>
          <a:noFill/>
        </p:spPr>
        <p:txBody>
          <a:bodyPr wrap="square" lIns="90000">
            <a:spAutoFit/>
          </a:bodyPr>
          <a:lstStyle/>
          <a:p>
            <a:r>
              <a:rPr lang="en-US" altLang="ja-JP" sz="1300" b="1" spc="120" dirty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2023</a:t>
            </a:r>
            <a:r>
              <a:rPr lang="ja-JP" altLang="en-US" sz="1300" b="1" spc="120" dirty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年</a:t>
            </a:r>
            <a:r>
              <a:rPr lang="en-US" altLang="ja-JP" sz="1300" b="1" spc="120" dirty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(</a:t>
            </a:r>
            <a:r>
              <a:rPr lang="ja-JP" altLang="en-US" sz="1300" b="1" spc="120" dirty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令和</a:t>
            </a:r>
            <a:r>
              <a:rPr lang="en-US" altLang="ja-JP" sz="1300" b="1" spc="120" dirty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5</a:t>
            </a:r>
            <a:r>
              <a:rPr lang="ja-JP" altLang="en-US" sz="1300" b="1" spc="120" dirty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年</a:t>
            </a:r>
            <a:r>
              <a:rPr lang="en-US" altLang="ja-JP" sz="1300" b="1" spc="120" dirty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)</a:t>
            </a:r>
            <a:endParaRPr lang="ja-JP" altLang="en-US" sz="1300" b="1" spc="120" dirty="0">
              <a:latin typeface="Hiragino UD Sans Std W6" panose="020B0400000000000000" pitchFamily="34" charset="-128"/>
              <a:ea typeface="Hiragino UD Sans Std W6" panose="020B0400000000000000" pitchFamily="34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CE832EE-19C8-A366-BD61-BDF470FDBDFC}"/>
              </a:ext>
            </a:extLst>
          </p:cNvPr>
          <p:cNvSpPr txBox="1"/>
          <p:nvPr/>
        </p:nvSpPr>
        <p:spPr>
          <a:xfrm>
            <a:off x="118657" y="5490175"/>
            <a:ext cx="2718198" cy="350930"/>
          </a:xfrm>
          <a:prstGeom prst="rect">
            <a:avLst/>
          </a:prstGeom>
          <a:noFill/>
        </p:spPr>
        <p:txBody>
          <a:bodyPr wrap="square" lIns="90000">
            <a:spAutoFit/>
          </a:bodyPr>
          <a:lstStyle/>
          <a:p>
            <a:pPr lvl="0">
              <a:lnSpc>
                <a:spcPts val="2000"/>
              </a:lnSpc>
            </a:pPr>
            <a:r>
              <a:rPr lang="en-US" altLang="ja-JP" sz="2000" b="1" spc="300" dirty="0" smtClean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10/6</a:t>
            </a:r>
            <a:r>
              <a:rPr lang="en-US" altLang="ja-JP" sz="1100" b="1" spc="-150" dirty="0">
                <a:solidFill>
                  <a:prstClr val="black"/>
                </a:solidFill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(</a:t>
            </a:r>
            <a:r>
              <a:rPr lang="ja-JP" altLang="en-US" sz="1200" b="1" spc="-150" dirty="0">
                <a:solidFill>
                  <a:prstClr val="black"/>
                </a:solidFill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金</a:t>
            </a:r>
            <a:r>
              <a:rPr lang="en-US" altLang="ja-JP" sz="1200" b="1" spc="-150" dirty="0">
                <a:solidFill>
                  <a:prstClr val="black"/>
                </a:solidFill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)</a:t>
            </a:r>
            <a:r>
              <a:rPr lang="en-US" altLang="ja-JP" sz="1200" b="1" spc="300" dirty="0">
                <a:solidFill>
                  <a:prstClr val="black"/>
                </a:solidFill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 </a:t>
            </a:r>
            <a:r>
              <a:rPr lang="en-US" altLang="ja-JP" b="1" spc="300" dirty="0" smtClean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~</a:t>
            </a:r>
            <a:r>
              <a:rPr lang="en-US" altLang="ja-JP" sz="2000" b="1" spc="300" dirty="0" smtClean="0">
                <a:solidFill>
                  <a:prstClr val="black"/>
                </a:solidFill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12/22</a:t>
            </a:r>
            <a:r>
              <a:rPr lang="en-US" altLang="ja-JP" sz="1100" b="1" spc="-150" dirty="0" smtClean="0">
                <a:solidFill>
                  <a:prstClr val="black"/>
                </a:solidFill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(</a:t>
            </a:r>
            <a:r>
              <a:rPr lang="ja-JP" altLang="en-US" sz="1200" b="1" spc="-150" dirty="0">
                <a:solidFill>
                  <a:prstClr val="black"/>
                </a:solidFill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金</a:t>
            </a:r>
            <a:r>
              <a:rPr lang="en-US" altLang="ja-JP" sz="1200" b="1" spc="-150" dirty="0" smtClean="0">
                <a:solidFill>
                  <a:prstClr val="black"/>
                </a:solidFill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)</a:t>
            </a:r>
            <a:r>
              <a:rPr lang="ja-JP" altLang="en-US" sz="1200" b="1" spc="-150" dirty="0" smtClean="0">
                <a:solidFill>
                  <a:prstClr val="black"/>
                </a:solidFill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　まで</a:t>
            </a:r>
            <a:endParaRPr lang="en-US" altLang="ja-JP" sz="1200" b="1" spc="-150" dirty="0" smtClean="0">
              <a:solidFill>
                <a:prstClr val="black"/>
              </a:solidFill>
              <a:latin typeface="Hiragino UD Sans Std W6" panose="020B0400000000000000" pitchFamily="34" charset="-128"/>
              <a:ea typeface="Hiragino UD Sans Std W6" panose="020B0400000000000000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3DB53F3-F4C7-DECE-5F29-0826754BBD1D}"/>
              </a:ext>
            </a:extLst>
          </p:cNvPr>
          <p:cNvSpPr txBox="1"/>
          <p:nvPr/>
        </p:nvSpPr>
        <p:spPr>
          <a:xfrm>
            <a:off x="164965" y="5732977"/>
            <a:ext cx="3453269" cy="461665"/>
          </a:xfrm>
          <a:prstGeom prst="rect">
            <a:avLst/>
          </a:prstGeom>
          <a:noFill/>
        </p:spPr>
        <p:txBody>
          <a:bodyPr wrap="square" lIns="90000">
            <a:spAutoFit/>
          </a:bodyPr>
          <a:lstStyle/>
          <a:p>
            <a:r>
              <a:rPr lang="ja-JP" altLang="en-US" sz="2400" spc="120" dirty="0" smtClean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毎週金曜</a:t>
            </a:r>
            <a:r>
              <a:rPr lang="en-US" altLang="ja-JP" sz="2400" b="1" spc="120" dirty="0" smtClean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10:00〜12:00</a:t>
            </a:r>
            <a:endParaRPr lang="ja-JP" altLang="en-US" sz="2400" b="1" spc="120" dirty="0">
              <a:latin typeface="Hiragino UD Sans Std W6" panose="020B0400000000000000" pitchFamily="34" charset="-128"/>
              <a:ea typeface="Hiragino UD Sans Std W6" panose="020B0400000000000000" pitchFamily="34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3DB53F3-F4C7-DECE-5F29-0826754BBD1D}"/>
              </a:ext>
            </a:extLst>
          </p:cNvPr>
          <p:cNvSpPr txBox="1"/>
          <p:nvPr/>
        </p:nvSpPr>
        <p:spPr>
          <a:xfrm>
            <a:off x="1954354" y="6008194"/>
            <a:ext cx="1614393" cy="307777"/>
          </a:xfrm>
          <a:prstGeom prst="rect">
            <a:avLst/>
          </a:prstGeom>
          <a:noFill/>
        </p:spPr>
        <p:txBody>
          <a:bodyPr wrap="square" lIns="90000">
            <a:spAutoFit/>
          </a:bodyPr>
          <a:lstStyle/>
          <a:p>
            <a:r>
              <a:rPr lang="en-US" altLang="ja-JP" sz="1100" b="1" spc="120" dirty="0" smtClean="0">
                <a:solidFill>
                  <a:srgbClr val="FF0000"/>
                </a:solidFill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※</a:t>
            </a:r>
            <a:r>
              <a:rPr lang="en-US" altLang="ja-JP" sz="1400" b="1" spc="120" dirty="0" smtClean="0">
                <a:solidFill>
                  <a:srgbClr val="FF0000"/>
                </a:solidFill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11/3</a:t>
            </a:r>
            <a:r>
              <a:rPr lang="en-US" altLang="ja-JP" sz="1200" b="1" spc="120" dirty="0">
                <a:solidFill>
                  <a:srgbClr val="FF0000"/>
                </a:solidFill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(</a:t>
            </a:r>
            <a:r>
              <a:rPr lang="ja-JP" altLang="en-US" sz="1200" b="1" spc="120" dirty="0" smtClean="0">
                <a:solidFill>
                  <a:srgbClr val="FF0000"/>
                </a:solidFill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祝</a:t>
            </a:r>
            <a:r>
              <a:rPr lang="en-US" altLang="ja-JP" sz="1200" b="1" spc="120" dirty="0" smtClean="0">
                <a:solidFill>
                  <a:srgbClr val="FF0000"/>
                </a:solidFill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) </a:t>
            </a:r>
            <a:r>
              <a:rPr lang="ja-JP" altLang="en-US" sz="1200" b="1" spc="120" dirty="0" smtClean="0">
                <a:solidFill>
                  <a:srgbClr val="FF0000"/>
                </a:solidFill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を除く</a:t>
            </a:r>
            <a:endParaRPr lang="ja-JP" altLang="en-US" sz="1200" b="1" spc="120" dirty="0">
              <a:solidFill>
                <a:srgbClr val="FF0000"/>
              </a:solidFill>
              <a:latin typeface="Hiragino UD Sans Std W6" panose="020B0400000000000000" pitchFamily="34" charset="-128"/>
              <a:ea typeface="Hiragino UD Sans Std W6" panose="020B0400000000000000" pitchFamily="34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DE6F7B4-55FD-31AC-104C-68545B0DA33C}"/>
              </a:ext>
            </a:extLst>
          </p:cNvPr>
          <p:cNvSpPr txBox="1"/>
          <p:nvPr/>
        </p:nvSpPr>
        <p:spPr>
          <a:xfrm>
            <a:off x="316980" y="6257523"/>
            <a:ext cx="3413931" cy="600164"/>
          </a:xfrm>
          <a:prstGeom prst="rect">
            <a:avLst/>
          </a:prstGeom>
          <a:noFill/>
        </p:spPr>
        <p:txBody>
          <a:bodyPr wrap="square" lIns="90000">
            <a:spAutoFit/>
          </a:bodyPr>
          <a:lstStyle/>
          <a:p>
            <a:r>
              <a:rPr lang="ja-JP" altLang="en-US" sz="1100" b="1" spc="-110" dirty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★</a:t>
            </a:r>
            <a:r>
              <a:rPr lang="en-US" altLang="ja-JP" sz="1100" b="1" spc="-110" dirty="0" smtClean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10/13</a:t>
            </a:r>
            <a:r>
              <a:rPr lang="ja-JP" altLang="en-US" sz="1100" b="1" spc="-110" dirty="0" err="1" smtClean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、</a:t>
            </a:r>
            <a:r>
              <a:rPr lang="en-US" altLang="ja-JP" sz="1100" b="1" spc="-110" dirty="0" smtClean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11/10</a:t>
            </a:r>
            <a:r>
              <a:rPr lang="ja-JP" altLang="en-US" sz="1100" b="1" spc="-110" dirty="0" err="1" smtClean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、</a:t>
            </a:r>
            <a:r>
              <a:rPr lang="en-US" altLang="ja-JP" sz="1100" b="1" spc="-110" dirty="0" smtClean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12/1</a:t>
            </a:r>
            <a:r>
              <a:rPr lang="ja-JP" altLang="en-US" sz="1100" b="1" spc="-110" dirty="0" err="1" smtClean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、</a:t>
            </a:r>
            <a:r>
              <a:rPr lang="en-US" altLang="ja-JP" sz="1100" b="1" spc="-110" dirty="0" smtClean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12/22</a:t>
            </a:r>
            <a:r>
              <a:rPr lang="ja-JP" altLang="en-US" sz="1100" b="1" spc="-110" dirty="0" smtClean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はゲームアプリを、</a:t>
            </a:r>
            <a:endParaRPr lang="en-US" altLang="ja-JP" sz="1100" b="1" spc="-110" dirty="0" smtClean="0">
              <a:latin typeface="Hiragino UD Sans Std W6" panose="020B0400000000000000" pitchFamily="34" charset="-128"/>
              <a:ea typeface="Hiragino UD Sans Std W6" panose="020B0400000000000000" pitchFamily="34" charset="-128"/>
            </a:endParaRPr>
          </a:p>
          <a:p>
            <a:r>
              <a:rPr lang="ja-JP" altLang="en-US" sz="1100" b="1" spc="-110" dirty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　</a:t>
            </a:r>
            <a:r>
              <a:rPr lang="en-US" altLang="ja-JP" sz="1100" b="1" spc="-110" dirty="0" smtClean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10/20</a:t>
            </a:r>
            <a:r>
              <a:rPr lang="ja-JP" altLang="en-US" sz="1100" b="1" spc="-110" dirty="0" err="1" smtClean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、</a:t>
            </a:r>
            <a:r>
              <a:rPr lang="en-US" altLang="ja-JP" sz="1100" b="1" spc="-110" dirty="0" smtClean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11/17</a:t>
            </a:r>
            <a:r>
              <a:rPr lang="ja-JP" altLang="en-US" sz="1100" b="1" spc="-110" dirty="0" err="1" smtClean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、</a:t>
            </a:r>
            <a:r>
              <a:rPr lang="en-US" altLang="ja-JP" sz="1100" b="1" spc="-110" dirty="0" smtClean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12/8</a:t>
            </a:r>
            <a:r>
              <a:rPr lang="ja-JP" altLang="en-US" sz="1100" b="1" spc="-110" dirty="0" smtClean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は健康に関するアプリを使った</a:t>
            </a:r>
            <a:endParaRPr lang="en-US" altLang="ja-JP" sz="1100" b="1" spc="-110" dirty="0" smtClean="0">
              <a:latin typeface="Hiragino UD Sans Std W6" panose="020B0400000000000000" pitchFamily="34" charset="-128"/>
              <a:ea typeface="Hiragino UD Sans Std W6" panose="020B0400000000000000" pitchFamily="34" charset="-128"/>
            </a:endParaRPr>
          </a:p>
          <a:p>
            <a:r>
              <a:rPr lang="en-US" altLang="ja-JP" sz="1100" b="1" spc="-110" dirty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 </a:t>
            </a:r>
            <a:r>
              <a:rPr lang="en-US" altLang="ja-JP" sz="1100" b="1" spc="-110" dirty="0" smtClean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     </a:t>
            </a:r>
            <a:r>
              <a:rPr lang="ja-JP" altLang="en-US" sz="1100" b="1" spc="-110" dirty="0" smtClean="0">
                <a:latin typeface="Hiragino UD Sans Std W6" panose="020B0400000000000000" pitchFamily="34" charset="-128"/>
                <a:ea typeface="Hiragino UD Sans Std W6" panose="020B0400000000000000" pitchFamily="34" charset="-128"/>
              </a:rPr>
              <a:t>体験型プログラムもご用意しております</a:t>
            </a:r>
            <a:endParaRPr lang="en-US" altLang="ja-JP" sz="1100" b="1" spc="-110" dirty="0" smtClean="0">
              <a:latin typeface="Hiragino UD Sans Std W6" panose="020B0400000000000000" pitchFamily="34" charset="-128"/>
              <a:ea typeface="Hiragino UD Sans Std W6" panose="020B0400000000000000" pitchFamily="34" charset="-128"/>
            </a:endParaRPr>
          </a:p>
        </p:txBody>
      </p:sp>
      <p:sp>
        <p:nvSpPr>
          <p:cNvPr id="6" name="フローチャート: 端子 5"/>
          <p:cNvSpPr/>
          <p:nvPr/>
        </p:nvSpPr>
        <p:spPr>
          <a:xfrm>
            <a:off x="162948" y="5119128"/>
            <a:ext cx="1212795" cy="388072"/>
          </a:xfrm>
          <a:prstGeom prst="flowChartTerminator">
            <a:avLst/>
          </a:prstGeom>
          <a:solidFill>
            <a:srgbClr val="9561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 時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4211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91</Words>
  <Application>Microsoft Office PowerPoint</Application>
  <PresentationFormat>ユーザー設定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Hiragino UD Sans Std W6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喜一郎 佐藤</dc:creator>
  <cp:lastModifiedBy>localadm</cp:lastModifiedBy>
  <cp:revision>20</cp:revision>
  <cp:lastPrinted>2023-09-20T02:43:30Z</cp:lastPrinted>
  <dcterms:created xsi:type="dcterms:W3CDTF">2023-08-17T09:21:39Z</dcterms:created>
  <dcterms:modified xsi:type="dcterms:W3CDTF">2023-09-20T02:47:17Z</dcterms:modified>
</cp:coreProperties>
</file>