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caladm" initials="l" lastIdx="1" clrIdx="0">
    <p:extLst>
      <p:ext uri="{19B8F6BF-5375-455C-9EA6-DF929625EA0E}">
        <p15:presenceInfo xmlns:p15="http://schemas.microsoft.com/office/powerpoint/2012/main" userId="localad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BDFF"/>
    <a:srgbClr val="FF99FF"/>
    <a:srgbClr val="FF99CC"/>
    <a:srgbClr val="348000"/>
    <a:srgbClr val="D7B363"/>
    <a:srgbClr val="66FF33"/>
    <a:srgbClr val="CCFF66"/>
    <a:srgbClr val="910301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55" d="100"/>
          <a:sy n="55" d="100"/>
        </p:scale>
        <p:origin x="112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5F27-279D-4832-A882-C70BED22B497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F4D9-DB0B-438C-8E18-59E8CC13E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434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5F27-279D-4832-A882-C70BED22B497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F4D9-DB0B-438C-8E18-59E8CC13E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96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5F27-279D-4832-A882-C70BED22B497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F4D9-DB0B-438C-8E18-59E8CC13E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373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5F27-279D-4832-A882-C70BED22B497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F4D9-DB0B-438C-8E18-59E8CC13E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119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5F27-279D-4832-A882-C70BED22B497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F4D9-DB0B-438C-8E18-59E8CC13E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437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5F27-279D-4832-A882-C70BED22B497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F4D9-DB0B-438C-8E18-59E8CC13E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691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5F27-279D-4832-A882-C70BED22B497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F4D9-DB0B-438C-8E18-59E8CC13E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522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5F27-279D-4832-A882-C70BED22B497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F4D9-DB0B-438C-8E18-59E8CC13E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994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5F27-279D-4832-A882-C70BED22B497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F4D9-DB0B-438C-8E18-59E8CC13E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217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5F27-279D-4832-A882-C70BED22B497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F4D9-DB0B-438C-8E18-59E8CC13E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09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5F27-279D-4832-A882-C70BED22B497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F4D9-DB0B-438C-8E18-59E8CC13E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143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05F27-279D-4832-A882-C70BED22B497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FF4D9-DB0B-438C-8E18-59E8CC13E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92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gif"/><Relationship Id="rId17" Type="http://schemas.openxmlformats.org/officeDocument/2006/relationships/image" Target="../media/image16.png"/><Relationship Id="rId2" Type="http://schemas.openxmlformats.org/officeDocument/2006/relationships/image" Target="../media/image1.gif"/><Relationship Id="rId16" Type="http://schemas.openxmlformats.org/officeDocument/2006/relationships/image" Target="../media/image15.gif"/><Relationship Id="rId20" Type="http://schemas.openxmlformats.org/officeDocument/2006/relationships/image" Target="../media/image19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gif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角丸四角形 77">
            <a:extLst>
              <a:ext uri="{FF2B5EF4-FFF2-40B4-BE49-F238E27FC236}">
                <a16:creationId xmlns:a16="http://schemas.microsoft.com/office/drawing/2014/main" id="{4FE8053B-8839-3BA1-FBDF-4871F10B511D}"/>
              </a:ext>
            </a:extLst>
          </p:cNvPr>
          <p:cNvSpPr/>
          <p:nvPr/>
        </p:nvSpPr>
        <p:spPr>
          <a:xfrm>
            <a:off x="286358" y="2548629"/>
            <a:ext cx="6223706" cy="2432079"/>
          </a:xfrm>
          <a:prstGeom prst="roundRect">
            <a:avLst/>
          </a:prstGeom>
          <a:solidFill>
            <a:srgbClr val="FFFF99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37"/>
          <p:cNvSpPr txBox="1">
            <a:spLocks/>
          </p:cNvSpPr>
          <p:nvPr/>
        </p:nvSpPr>
        <p:spPr>
          <a:xfrm>
            <a:off x="777127" y="562961"/>
            <a:ext cx="5583555" cy="136207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ja-JP" sz="6500" kern="100" dirty="0">
                <a:effectLst/>
                <a:latin typeface="Century" panose="02040604050505020304" pitchFamily="18" charset="0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サロンのざわ</a:t>
            </a:r>
            <a:r>
              <a:rPr lang="ja-JP" sz="1200" kern="100" dirty="0">
                <a:effectLst/>
                <a:latin typeface="Century" panose="02040604050505020304" pitchFamily="18" charset="0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　　　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3"/>
          <p:cNvSpPr txBox="1"/>
          <p:nvPr/>
        </p:nvSpPr>
        <p:spPr>
          <a:xfrm>
            <a:off x="925303" y="1588243"/>
            <a:ext cx="5288280" cy="6477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100" kern="100" dirty="0">
                <a:effectLst/>
                <a:latin typeface="Century" panose="02040604050505020304" pitchFamily="18" charset="0"/>
                <a:ea typeface="BIZ UDPゴシック" panose="020B0400000000000000" pitchFamily="50" charset="-128"/>
                <a:cs typeface="Times New Roman" panose="02020603050405020304" pitchFamily="18" charset="0"/>
              </a:rPr>
              <a:t>サロンのざわは、どなたでも気軽に参加できる地域の方のための居場所です。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100" kern="100" dirty="0">
                <a:effectLst/>
                <a:latin typeface="Century" panose="02040604050505020304" pitchFamily="18" charset="0"/>
                <a:ea typeface="BIZ UDPゴシック" panose="020B0400000000000000" pitchFamily="50" charset="-128"/>
                <a:cs typeface="Times New Roman" panose="02020603050405020304" pitchFamily="18" charset="0"/>
              </a:rPr>
              <a:t>日曜日の午後のひと時を、『サロンのざわ』でのんびり、たのしく、過ごしませんか？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300" kern="100" dirty="0">
                <a:effectLst/>
                <a:latin typeface="UD デジタル 教科書体 NP-B" panose="02020700000000000000" pitchFamily="18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10" name="図 9" descr="I:\ココロンイラスト\イラストカット\みつばちハニー\お手紙ハニー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63842">
            <a:off x="226186" y="882203"/>
            <a:ext cx="583565" cy="57213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テキスト ボックス 28"/>
          <p:cNvSpPr txBox="1">
            <a:spLocks noChangeArrowheads="1"/>
          </p:cNvSpPr>
          <p:nvPr/>
        </p:nvSpPr>
        <p:spPr bwMode="auto">
          <a:xfrm>
            <a:off x="316284" y="5185391"/>
            <a:ext cx="7399020" cy="2363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ts val="3000"/>
              </a:lnSpc>
            </a:pPr>
            <a:r>
              <a:rPr lang="ja-JP" sz="22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日　時：</a:t>
            </a:r>
            <a:r>
              <a:rPr lang="ja-JP" sz="18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令和</a:t>
            </a:r>
            <a:r>
              <a:rPr lang="en-US" altLang="ja-JP" sz="18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 </a:t>
            </a:r>
            <a:r>
              <a:rPr lang="ja-JP" altLang="en-US" kern="100" dirty="0">
                <a:latin typeface="Cooper Black" panose="0208090404030B0204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    </a:t>
            </a:r>
            <a:r>
              <a:rPr lang="ja-JP" sz="18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年</a:t>
            </a:r>
            <a:r>
              <a:rPr lang="en-US" altLang="ja-JP" sz="6600" kern="100" dirty="0">
                <a:latin typeface="Cooper Black" panose="0208090404030B0204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  </a:t>
            </a:r>
            <a:r>
              <a:rPr lang="ja-JP" altLang="en-US" sz="4800" kern="100" dirty="0">
                <a:latin typeface="Cooper Black" panose="0208090404030B0204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  </a:t>
            </a:r>
            <a:r>
              <a:rPr lang="ja-JP" sz="18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月</a:t>
            </a:r>
            <a:r>
              <a:rPr lang="en-US" altLang="ja-JP" sz="18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  </a:t>
            </a:r>
            <a:r>
              <a:rPr lang="en-US" altLang="ja-JP" sz="4800" kern="100" dirty="0">
                <a:latin typeface="Cooper Black" panose="0208090404030B0204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    </a:t>
            </a:r>
            <a:r>
              <a:rPr lang="ja-JP" sz="18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日（</a:t>
            </a:r>
            <a:r>
              <a:rPr lang="ja-JP" sz="20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日</a:t>
            </a:r>
            <a:r>
              <a:rPr lang="ja-JP" sz="18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）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254000" algn="l">
              <a:lnSpc>
                <a:spcPts val="3000"/>
              </a:lnSpc>
              <a:spcAft>
                <a:spcPts val="0"/>
              </a:spcAft>
            </a:pPr>
            <a:r>
              <a:rPr lang="ja-JP" sz="20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１３</a:t>
            </a:r>
            <a:r>
              <a:rPr lang="ja-JP" sz="18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時</a:t>
            </a:r>
            <a:r>
              <a:rPr lang="ja-JP" sz="20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００</a:t>
            </a:r>
            <a:r>
              <a:rPr lang="ja-JP" sz="18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分～</a:t>
            </a:r>
            <a:r>
              <a:rPr lang="ja-JP" sz="20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１４</a:t>
            </a:r>
            <a:r>
              <a:rPr lang="ja-JP" sz="18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時</a:t>
            </a:r>
            <a:r>
              <a:rPr lang="ja-JP" sz="20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３０</a:t>
            </a:r>
            <a:r>
              <a:rPr lang="ja-JP" sz="18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分（</a:t>
            </a:r>
            <a:r>
              <a:rPr lang="ja-JP" altLang="en-US" kern="100" dirty="0"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１２</a:t>
            </a:r>
            <a:r>
              <a:rPr lang="ja-JP" sz="18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時４５分受付開始）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lnSpc>
                <a:spcPct val="200000"/>
              </a:lnSpc>
              <a:spcAft>
                <a:spcPts val="0"/>
              </a:spcAft>
            </a:pPr>
            <a:r>
              <a:rPr lang="ja-JP" sz="16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会　場：アクティ三軒茶屋内</a:t>
            </a:r>
            <a:r>
              <a:rPr lang="en-US" sz="16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5</a:t>
            </a:r>
            <a:r>
              <a:rPr lang="ja-JP" sz="16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号棟集会所（野沢</a:t>
            </a:r>
            <a:r>
              <a:rPr lang="en-US" sz="16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1-35-5</a:t>
            </a:r>
            <a:r>
              <a:rPr lang="ja-JP" sz="16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）</a:t>
            </a:r>
            <a:r>
              <a:rPr lang="ja-JP" sz="1600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メイリオ" panose="020B0604030504040204" pitchFamily="50" charset="-128"/>
              </a:rPr>
              <a:t> </a:t>
            </a:r>
            <a:endParaRPr lang="ja-JP" sz="1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ja-JP" sz="16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参加費：２００円</a:t>
            </a:r>
            <a:r>
              <a:rPr lang="en-US" sz="16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(</a:t>
            </a:r>
            <a:r>
              <a:rPr lang="ja-JP" sz="16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保険代等</a:t>
            </a:r>
            <a:r>
              <a:rPr lang="en-US" sz="16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</a:p>
          <a:p>
            <a:pPr algn="l">
              <a:spcAft>
                <a:spcPts val="0"/>
              </a:spcAft>
            </a:pPr>
            <a:r>
              <a:rPr lang="ja-JP" altLang="en-US" sz="1600" kern="100" dirty="0"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定　員：２５名  </a:t>
            </a:r>
            <a:r>
              <a:rPr lang="en-US" altLang="ja-JP" sz="1200" kern="100" dirty="0"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※</a:t>
            </a:r>
            <a:r>
              <a:rPr lang="ja-JP" altLang="en-US" sz="1200" kern="100" dirty="0"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事前申し込み不要</a:t>
            </a:r>
            <a:endParaRPr lang="en-US" altLang="ja-JP" sz="1600" kern="100" dirty="0">
              <a:latin typeface="Century" panose="02040604050505020304" pitchFamily="18" charset="0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お問合せ：</a:t>
            </a:r>
            <a:r>
              <a:rPr lang="en-US" altLang="ja-JP" sz="2200" kern="1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070-3946-9789</a:t>
            </a:r>
            <a:r>
              <a:rPr lang="ja-JP" altLang="en-US" sz="1200" kern="100" dirty="0"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（社会福祉協議会 下馬・野沢地区事務局）</a:t>
            </a:r>
          </a:p>
          <a:p>
            <a:r>
              <a:rPr lang="ja-JP" altLang="en-US" sz="1600" kern="100" dirty="0"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lang="ja-JP" sz="1600" kern="100" dirty="0">
                <a:effectLst/>
                <a:latin typeface="Century" panose="020406040505050203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 </a:t>
            </a:r>
            <a:endParaRPr lang="ja-JP" sz="1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-139149" y="210609"/>
            <a:ext cx="7096539" cy="388486"/>
          </a:xfrm>
          <a:prstGeom prst="rect">
            <a:avLst/>
          </a:prstGeom>
          <a:solidFill>
            <a:srgbClr val="FF99FF"/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10752" y="264731"/>
            <a:ext cx="6583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民生児童委員 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×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地区サポーター 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×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社会福祉協議会野沢地区事務局　共催</a:t>
            </a:r>
          </a:p>
        </p:txBody>
      </p:sp>
      <p:sp>
        <p:nvSpPr>
          <p:cNvPr id="12" name="楕円 11"/>
          <p:cNvSpPr/>
          <p:nvPr/>
        </p:nvSpPr>
        <p:spPr>
          <a:xfrm>
            <a:off x="2925567" y="7730861"/>
            <a:ext cx="1800000" cy="126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7" name="グループ化 26"/>
          <p:cNvGrpSpPr/>
          <p:nvPr/>
        </p:nvGrpSpPr>
        <p:grpSpPr>
          <a:xfrm>
            <a:off x="473710" y="7111776"/>
            <a:ext cx="2652887" cy="2376435"/>
            <a:chOff x="212310" y="-689524"/>
            <a:chExt cx="3192991" cy="3002630"/>
          </a:xfrm>
        </p:grpSpPr>
        <p:pic>
          <p:nvPicPr>
            <p:cNvPr id="28" name="図 2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447435">
              <a:off x="344868" y="-176193"/>
              <a:ext cx="973976" cy="125074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" name="図 2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8513" y="475488"/>
              <a:ext cx="1330960" cy="166243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0" name="テキスト ボックス 2"/>
            <p:cNvSpPr txBox="1">
              <a:spLocks noChangeArrowheads="1"/>
            </p:cNvSpPr>
            <p:nvPr/>
          </p:nvSpPr>
          <p:spPr bwMode="auto">
            <a:xfrm rot="18267207">
              <a:off x="-80203" y="23724"/>
              <a:ext cx="1756061" cy="329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800" kern="100" dirty="0">
                  <a:effectLst/>
                  <a:latin typeface="Century" panose="02040604050505020304" pitchFamily="18" charset="0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玉川通り（</a:t>
              </a:r>
              <a:r>
                <a:rPr lang="en-US" sz="800" kern="100" dirty="0">
                  <a:effectLst/>
                  <a:latin typeface="Century" panose="02040604050505020304" pitchFamily="18" charset="0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246</a:t>
              </a:r>
              <a:r>
                <a:rPr lang="ja-JP" sz="800" kern="100" dirty="0">
                  <a:effectLst/>
                  <a:latin typeface="Century" panose="02040604050505020304" pitchFamily="18" charset="0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号線）</a:t>
              </a:r>
              <a:endPara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31" name="テキスト ボックス 2"/>
            <p:cNvSpPr txBox="1">
              <a:spLocks noChangeArrowheads="1"/>
            </p:cNvSpPr>
            <p:nvPr/>
          </p:nvSpPr>
          <p:spPr bwMode="auto">
            <a:xfrm rot="1830307">
              <a:off x="2179164" y="1647954"/>
              <a:ext cx="1226137" cy="381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600" b="1" kern="100" dirty="0">
                  <a:effectLst/>
                  <a:latin typeface="Century" panose="02040604050505020304" pitchFamily="18" charset="0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日大危機管理学部</a:t>
              </a:r>
              <a:endParaRPr lang="ja-JP" sz="6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</a:pPr>
              <a:r>
                <a:rPr lang="ja-JP" sz="600" b="1" kern="100" dirty="0">
                  <a:effectLst/>
                  <a:latin typeface="Century" panose="02040604050505020304" pitchFamily="18" charset="0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三軒茶屋キャンパス</a:t>
              </a:r>
              <a:endParaRPr lang="ja-JP" sz="6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32" name="Text Box 45"/>
            <p:cNvSpPr txBox="1">
              <a:spLocks noChangeArrowheads="1"/>
            </p:cNvSpPr>
            <p:nvPr/>
          </p:nvSpPr>
          <p:spPr bwMode="auto">
            <a:xfrm>
              <a:off x="212310" y="1692703"/>
              <a:ext cx="1262218" cy="62040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>
                  <a:lumMod val="100000"/>
                  <a:lumOff val="0"/>
                </a:schemeClr>
              </a:solidFill>
              <a:prstDash val="dash"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100" b="1" kern="100" dirty="0">
                  <a:effectLst/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【会場】</a:t>
              </a:r>
              <a:endPara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100" b="1" kern="100" dirty="0">
                  <a:effectLst/>
                  <a:latin typeface="ＭＳ ゴシック" panose="020B0609070205080204" pitchFamily="49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5</a:t>
              </a:r>
              <a:r>
                <a:rPr lang="ja-JP" sz="1100" b="1" kern="100" dirty="0">
                  <a:effectLst/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号棟集会所</a:t>
              </a:r>
              <a:endPara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pic>
          <p:nvPicPr>
            <p:cNvPr id="33" name="図 3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193501" y="-247035"/>
              <a:ext cx="1242695" cy="18973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4" name="図 3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79084" y="1045218"/>
              <a:ext cx="361950" cy="1333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5" name="図 3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9896" y="149734"/>
              <a:ext cx="361950" cy="133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6" name="テキスト ボックス 2"/>
            <p:cNvSpPr txBox="1">
              <a:spLocks noChangeArrowheads="1"/>
            </p:cNvSpPr>
            <p:nvPr/>
          </p:nvSpPr>
          <p:spPr bwMode="auto">
            <a:xfrm rot="1675452">
              <a:off x="1462167" y="1119438"/>
              <a:ext cx="1035027" cy="258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600" b="1" kern="100" dirty="0">
                  <a:effectLst/>
                  <a:latin typeface="Century" panose="02040604050505020304" pitchFamily="18" charset="0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クリーニング</a:t>
              </a:r>
              <a:r>
                <a:rPr lang="ja-JP" altLang="en-US" sz="600" b="1" kern="100" dirty="0">
                  <a:effectLst/>
                  <a:latin typeface="Century" panose="02040604050505020304" pitchFamily="18" charset="0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店</a:t>
              </a:r>
              <a:endParaRPr lang="ja-JP" sz="6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37" name="角丸四角形 36"/>
            <p:cNvSpPr>
              <a:spLocks/>
            </p:cNvSpPr>
            <p:nvPr/>
          </p:nvSpPr>
          <p:spPr>
            <a:xfrm rot="1766881">
              <a:off x="1945243" y="979878"/>
              <a:ext cx="231140" cy="185420"/>
            </a:xfrm>
            <a:prstGeom prst="round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38" name="角丸四角形 37"/>
            <p:cNvSpPr>
              <a:spLocks/>
            </p:cNvSpPr>
            <p:nvPr/>
          </p:nvSpPr>
          <p:spPr>
            <a:xfrm rot="1858480">
              <a:off x="1600546" y="1373548"/>
              <a:ext cx="477520" cy="187960"/>
            </a:xfrm>
            <a:prstGeom prst="roundRect">
              <a:avLst/>
            </a:prstGeom>
            <a:noFill/>
            <a:ln w="158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39" name="角丸四角形 38"/>
            <p:cNvSpPr>
              <a:spLocks/>
            </p:cNvSpPr>
            <p:nvPr/>
          </p:nvSpPr>
          <p:spPr>
            <a:xfrm rot="1858480">
              <a:off x="1171947" y="1106864"/>
              <a:ext cx="477520" cy="187960"/>
            </a:xfrm>
            <a:prstGeom prst="roundRect">
              <a:avLst/>
            </a:prstGeom>
            <a:noFill/>
            <a:ln w="158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40" name="角丸四角形 39"/>
            <p:cNvSpPr>
              <a:spLocks/>
            </p:cNvSpPr>
            <p:nvPr/>
          </p:nvSpPr>
          <p:spPr>
            <a:xfrm rot="1858480">
              <a:off x="909248" y="1488315"/>
              <a:ext cx="711200" cy="177799"/>
            </a:xfrm>
            <a:prstGeom prst="roundRect">
              <a:avLst/>
            </a:prstGeom>
            <a:noFill/>
            <a:ln w="158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pic>
          <p:nvPicPr>
            <p:cNvPr id="41" name="図 4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380764" y="1205718"/>
              <a:ext cx="600710" cy="7505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2" name="テキスト ボックス 2"/>
            <p:cNvSpPr txBox="1">
              <a:spLocks noChangeArrowheads="1"/>
            </p:cNvSpPr>
            <p:nvPr/>
          </p:nvSpPr>
          <p:spPr bwMode="auto">
            <a:xfrm rot="1828959">
              <a:off x="867007" y="1374466"/>
              <a:ext cx="644839" cy="2165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700" b="1" kern="100" dirty="0">
                  <a:effectLst/>
                  <a:latin typeface="HG丸ｺﾞｼｯｸM-PRO" panose="020F0600000000000000" pitchFamily="50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5</a:t>
              </a:r>
              <a:r>
                <a:rPr lang="ja-JP" sz="700" b="1" kern="100" dirty="0">
                  <a:effectLst/>
                  <a:latin typeface="Century" panose="02040604050505020304" pitchFamily="18" charset="0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号棟</a:t>
              </a:r>
              <a:endPara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43" name="テキスト ボックス 2"/>
            <p:cNvSpPr txBox="1">
              <a:spLocks noChangeArrowheads="1"/>
            </p:cNvSpPr>
            <p:nvPr/>
          </p:nvSpPr>
          <p:spPr bwMode="auto">
            <a:xfrm rot="1828959">
              <a:off x="1040303" y="1160438"/>
              <a:ext cx="1061719" cy="2165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700" b="1" kern="100" dirty="0">
                  <a:effectLst/>
                  <a:latin typeface="HG丸ｺﾞｼｯｸM-PRO" panose="020F0600000000000000" pitchFamily="50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14</a:t>
              </a:r>
              <a:r>
                <a:rPr lang="ja-JP" sz="700" b="1" kern="100" dirty="0">
                  <a:effectLst/>
                  <a:latin typeface="Century" panose="02040604050505020304" pitchFamily="18" charset="0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号棟</a:t>
              </a:r>
              <a:endPara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44" name="テキスト ボックス 2"/>
            <p:cNvSpPr txBox="1">
              <a:spLocks noChangeArrowheads="1"/>
            </p:cNvSpPr>
            <p:nvPr/>
          </p:nvSpPr>
          <p:spPr bwMode="auto">
            <a:xfrm rot="1828959">
              <a:off x="1479841" y="1431223"/>
              <a:ext cx="1061719" cy="2165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700" b="1" kern="100">
                  <a:effectLst/>
                  <a:latin typeface="HG丸ｺﾞｼｯｸM-PRO" panose="020F0600000000000000" pitchFamily="50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13</a:t>
              </a:r>
              <a:r>
                <a:rPr lang="ja-JP" sz="700" b="1" kern="100">
                  <a:effectLst/>
                  <a:latin typeface="Century" panose="02040604050505020304" pitchFamily="18" charset="0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号棟</a:t>
              </a:r>
              <a:endParaRPr lang="ja-JP" sz="1050" kern="10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45" name="角丸四角形 44"/>
            <p:cNvSpPr>
              <a:spLocks/>
            </p:cNvSpPr>
            <p:nvPr/>
          </p:nvSpPr>
          <p:spPr>
            <a:xfrm rot="1766881">
              <a:off x="1290558" y="1624037"/>
              <a:ext cx="216798" cy="225314"/>
            </a:xfrm>
            <a:prstGeom prst="roundRect">
              <a:avLst/>
            </a:prstGeom>
            <a:solidFill>
              <a:srgbClr val="FF0000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46" name="角丸四角形 45"/>
            <p:cNvSpPr>
              <a:spLocks/>
            </p:cNvSpPr>
            <p:nvPr/>
          </p:nvSpPr>
          <p:spPr>
            <a:xfrm rot="1766881">
              <a:off x="2251523" y="1574549"/>
              <a:ext cx="917575" cy="422276"/>
            </a:xfrm>
            <a:prstGeom prst="round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</p:grpSp>
      <p:pic>
        <p:nvPicPr>
          <p:cNvPr id="47" name="図 46" descr="https://1.bp.blogspot.com/-3rGRnx9YGdc/UNRoXC_gcWI/AAAAAAAAJEM/tV9pqWXaq_E/s1600/mark_finger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90818">
            <a:off x="1430688" y="9045421"/>
            <a:ext cx="501819" cy="533723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テキスト ボックス 31"/>
          <p:cNvSpPr txBox="1"/>
          <p:nvPr/>
        </p:nvSpPr>
        <p:spPr>
          <a:xfrm>
            <a:off x="1849688" y="9415534"/>
            <a:ext cx="2079610" cy="31007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R="400050" algn="l">
              <a:spcAft>
                <a:spcPts val="0"/>
              </a:spcAft>
            </a:pPr>
            <a:r>
              <a:rPr lang="ja-JP" sz="105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会場はコチラです！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R="400050" algn="l">
              <a:spcAft>
                <a:spcPts val="0"/>
              </a:spcAft>
            </a:pPr>
            <a:r>
              <a:rPr lang="en-US" sz="105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R="400050" algn="l">
              <a:spcAft>
                <a:spcPts val="0"/>
              </a:spcAft>
            </a:pPr>
            <a:r>
              <a:rPr lang="en-US" sz="105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9" name="テキスト ボックス 2"/>
          <p:cNvSpPr txBox="1">
            <a:spLocks noChangeArrowheads="1"/>
          </p:cNvSpPr>
          <p:nvPr/>
        </p:nvSpPr>
        <p:spPr bwMode="auto">
          <a:xfrm rot="1795245">
            <a:off x="1390416" y="7968657"/>
            <a:ext cx="981075" cy="328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8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世田谷観音通り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3" name="楕円 52"/>
          <p:cNvSpPr/>
          <p:nvPr/>
        </p:nvSpPr>
        <p:spPr>
          <a:xfrm>
            <a:off x="4593557" y="8268649"/>
            <a:ext cx="1800000" cy="126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4728038" y="8653109"/>
            <a:ext cx="162095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ja-JP" sz="1400" kern="100" dirty="0">
                <a:latin typeface="Century" panose="02040604050505020304" pitchFamily="18" charset="0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飲み物・上履きを</a:t>
            </a:r>
            <a:endParaRPr lang="en-US" altLang="ja-JP" sz="1400" kern="100" dirty="0">
              <a:latin typeface="Century" panose="02040604050505020304" pitchFamily="18" charset="0"/>
              <a:ea typeface="HGS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ja-JP" sz="1400" kern="100" dirty="0">
                <a:latin typeface="Century" panose="02040604050505020304" pitchFamily="18" charset="0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ご持参ください</a:t>
            </a:r>
            <a:endParaRPr lang="ja-JP" altLang="ja-JP" sz="8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/>
            <a:endParaRPr kumimoji="1" lang="ja-JP" altLang="en-US" sz="1400" dirty="0"/>
          </a:p>
        </p:txBody>
      </p:sp>
      <p:sp>
        <p:nvSpPr>
          <p:cNvPr id="55" name="テキスト ボックス 14"/>
          <p:cNvSpPr txBox="1"/>
          <p:nvPr/>
        </p:nvSpPr>
        <p:spPr>
          <a:xfrm rot="21144676">
            <a:off x="286884" y="2705028"/>
            <a:ext cx="1153701" cy="40886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000" kern="100" dirty="0"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演舞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7" name="テキスト ボックス 16"/>
          <p:cNvSpPr txBox="1"/>
          <p:nvPr/>
        </p:nvSpPr>
        <p:spPr>
          <a:xfrm>
            <a:off x="1666325" y="2733526"/>
            <a:ext cx="4790328" cy="6477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R="400050" algn="just">
              <a:spcAft>
                <a:spcPts val="0"/>
              </a:spcAft>
            </a:pPr>
            <a:r>
              <a:rPr lang="ja-JP" altLang="en-US" sz="4000" kern="100" dirty="0">
                <a:solidFill>
                  <a:srgbClr val="348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活 惚 れ</a:t>
            </a:r>
            <a:r>
              <a:rPr lang="ja-JP" altLang="en-US" sz="2400" kern="100" dirty="0">
                <a:solidFill>
                  <a:srgbClr val="348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 ＆</a:t>
            </a:r>
            <a:r>
              <a:rPr lang="en-US" altLang="ja-JP" sz="2400" kern="100" dirty="0">
                <a:solidFill>
                  <a:srgbClr val="348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4000" kern="100" dirty="0">
                <a:solidFill>
                  <a:srgbClr val="348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獅子舞</a:t>
            </a:r>
            <a:endParaRPr lang="ja-JP" sz="1600" kern="100" dirty="0">
              <a:solidFill>
                <a:srgbClr val="348000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61" name="図 60" descr="https://4.bp.blogspot.com/-e0XDQT9tShw/UNbZ7M1etNI/AAAAAAAAJN8/Bwq9AcvGExM/s1600/14_16bu_onpu_renkou.pn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4279">
            <a:off x="237923" y="2996988"/>
            <a:ext cx="295910" cy="3302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テキスト ボックス 21"/>
          <p:cNvSpPr txBox="1"/>
          <p:nvPr/>
        </p:nvSpPr>
        <p:spPr>
          <a:xfrm>
            <a:off x="887199" y="4251625"/>
            <a:ext cx="5391150" cy="49657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24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1028" name="Picture 4" descr="https://4.bp.blogspot.com/-Mr1Hk9LF9xo/U00KIqZ6xYI/AAAAAAAAfPM/nXxqvU4IrbQ/s800/masking_tape02.png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990" b="-9861"/>
          <a:stretch/>
        </p:blipFill>
        <p:spPr bwMode="auto">
          <a:xfrm rot="697950">
            <a:off x="3363010" y="7613977"/>
            <a:ext cx="759143" cy="321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3.bp.blogspot.com/-_1-qGFY76YQ/U00KI-WpSZI/AAAAAAAAfPE/n0B51KCfCBU/s800/masking_tape03.png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696" r="81493" b="998"/>
          <a:stretch/>
        </p:blipFill>
        <p:spPr bwMode="auto">
          <a:xfrm rot="1534997">
            <a:off x="5083101" y="8080100"/>
            <a:ext cx="657205" cy="34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7647" y="593380"/>
            <a:ext cx="703954" cy="1064379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832" y="1688353"/>
            <a:ext cx="435611" cy="129812"/>
          </a:xfrm>
          <a:prstGeom prst="rect">
            <a:avLst/>
          </a:prstGeom>
        </p:spPr>
      </p:pic>
      <p:sp>
        <p:nvSpPr>
          <p:cNvPr id="50" name="テキスト ボックス 21"/>
          <p:cNvSpPr txBox="1"/>
          <p:nvPr/>
        </p:nvSpPr>
        <p:spPr>
          <a:xfrm>
            <a:off x="1677760" y="3564176"/>
            <a:ext cx="4778893" cy="49657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2400" kern="100" dirty="0">
                <a:ln>
                  <a:noFill/>
                </a:ln>
                <a:solidFill>
                  <a:srgbClr val="91030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サロンのざわ</a:t>
            </a:r>
            <a:r>
              <a:rPr lang="ja-JP" altLang="en-US" sz="2400" kern="100" dirty="0">
                <a:solidFill>
                  <a:srgbClr val="91030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★</a:t>
            </a:r>
            <a:r>
              <a:rPr lang="ja-JP" sz="2400" kern="100" dirty="0">
                <a:ln>
                  <a:noFill/>
                </a:ln>
                <a:solidFill>
                  <a:srgbClr val="91030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お楽しみコーナー</a:t>
            </a:r>
            <a:endParaRPr lang="ja-JP" sz="1100" kern="100" dirty="0">
              <a:solidFill>
                <a:srgbClr val="91030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kern="100" dirty="0">
                <a:ln>
                  <a:noFill/>
                </a:ln>
                <a:solidFill>
                  <a:srgbClr val="91030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100" kern="100" dirty="0">
              <a:solidFill>
                <a:srgbClr val="91030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1" name="テキスト ボックス 24"/>
          <p:cNvSpPr txBox="1"/>
          <p:nvPr/>
        </p:nvSpPr>
        <p:spPr>
          <a:xfrm>
            <a:off x="1849688" y="3999759"/>
            <a:ext cx="4449314" cy="55372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sz="1600" kern="100" dirty="0">
                <a:solidFill>
                  <a:srgbClr val="910301"/>
                </a:solidFill>
                <a:effectLst/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リズム体操・歌・脳トレなど…</a:t>
            </a:r>
            <a:endParaRPr lang="ja-JP" sz="1100" kern="100" dirty="0">
              <a:solidFill>
                <a:srgbClr val="91030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8" name="テキスト ボックス 16"/>
          <p:cNvSpPr txBox="1"/>
          <p:nvPr/>
        </p:nvSpPr>
        <p:spPr>
          <a:xfrm>
            <a:off x="2004213" y="2575564"/>
            <a:ext cx="1327791" cy="6477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R="400050" algn="just">
              <a:spcAft>
                <a:spcPts val="0"/>
              </a:spcAft>
            </a:pPr>
            <a:r>
              <a:rPr lang="ja-JP" altLang="en-US" sz="1400" kern="100" dirty="0">
                <a:solidFill>
                  <a:srgbClr val="348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Edwardian Script ITC" panose="030303020407070D0804" pitchFamily="66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か   っ   ぽ</a:t>
            </a:r>
            <a:endParaRPr lang="ja-JP" sz="700" kern="100" dirty="0">
              <a:solidFill>
                <a:srgbClr val="348000"/>
              </a:solidFill>
              <a:effectLst/>
              <a:latin typeface="Edwardian Script ITC" panose="030303020407070D0804" pitchFamily="66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1032" name="Picture 8" descr="ペットボトルに入ったお茶のイラスト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213498" y="8556833"/>
            <a:ext cx="612399" cy="890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バブーシュのイラスト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627" y="8871330"/>
            <a:ext cx="651920" cy="633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テキスト ボックス 21"/>
          <p:cNvSpPr txBox="1"/>
          <p:nvPr/>
        </p:nvSpPr>
        <p:spPr>
          <a:xfrm>
            <a:off x="2581441" y="4717904"/>
            <a:ext cx="39336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kern="100" dirty="0">
                <a:latin typeface="Cooper Black" panose="0208090404030B0204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505739" y="4717904"/>
            <a:ext cx="39336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600" kern="100" dirty="0">
                <a:latin typeface="Cooper Black" panose="0208090404030B0204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6</a:t>
            </a:r>
          </a:p>
          <a:p>
            <a:endParaRPr kumimoji="1" lang="ja-JP" altLang="en-US" sz="66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923174" y="5050522"/>
            <a:ext cx="393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kern="100" dirty="0">
                <a:latin typeface="Cooper Black" panose="0208090404030B020404" pitchFamily="18" charset="0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7</a:t>
            </a:r>
            <a:endParaRPr kumimoji="1" lang="ja-JP" altLang="en-US" sz="3200" dirty="0"/>
          </a:p>
        </p:txBody>
      </p:sp>
      <p:pic>
        <p:nvPicPr>
          <p:cNvPr id="4" name="図 3" descr="獅子舞に頭を噛まれる人のイラスト（女性）">
            <a:extLst>
              <a:ext uri="{FF2B5EF4-FFF2-40B4-BE49-F238E27FC236}">
                <a16:creationId xmlns:a16="http://schemas.microsoft.com/office/drawing/2014/main" id="{A3D0BEA9-4EDE-F9E7-6FFE-F7D36697B7E4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1014">
            <a:off x="5442546" y="4220037"/>
            <a:ext cx="1314728" cy="123616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テキスト ボックス 69"/>
          <p:cNvSpPr txBox="1"/>
          <p:nvPr/>
        </p:nvSpPr>
        <p:spPr>
          <a:xfrm>
            <a:off x="3060407" y="8019509"/>
            <a:ext cx="159530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200" kern="100" dirty="0">
                <a:latin typeface="Century" panose="02040604050505020304" pitchFamily="18" charset="0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事前申込み</a:t>
            </a:r>
            <a:endParaRPr lang="en-US" altLang="ja-JP" sz="2200" kern="100" dirty="0">
              <a:latin typeface="Century" panose="02040604050505020304" pitchFamily="18" charset="0"/>
              <a:ea typeface="HGS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2200" kern="100" dirty="0">
                <a:latin typeface="Century" panose="02040604050505020304" pitchFamily="18" charset="0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不要</a:t>
            </a:r>
            <a:endParaRPr kumimoji="1" lang="ja-JP" altLang="en-US" sz="2200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5B89273-EF4F-3589-D12D-3C113A35A201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41042" y="7563534"/>
            <a:ext cx="724348" cy="1017582"/>
          </a:xfrm>
          <a:prstGeom prst="rect">
            <a:avLst/>
          </a:prstGeom>
        </p:spPr>
      </p:pic>
      <p:sp>
        <p:nvSpPr>
          <p:cNvPr id="21" name="テキスト ボックス 21">
            <a:extLst>
              <a:ext uri="{FF2B5EF4-FFF2-40B4-BE49-F238E27FC236}">
                <a16:creationId xmlns:a16="http://schemas.microsoft.com/office/drawing/2014/main" id="{49AA0C54-2A63-9FEC-BA48-F0790F69CCB2}"/>
              </a:ext>
            </a:extLst>
          </p:cNvPr>
          <p:cNvSpPr txBox="1"/>
          <p:nvPr/>
        </p:nvSpPr>
        <p:spPr>
          <a:xfrm>
            <a:off x="1677760" y="4334871"/>
            <a:ext cx="4535823" cy="49657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2400" kern="100" dirty="0">
                <a:ln>
                  <a:noFill/>
                </a:ln>
                <a:solidFill>
                  <a:srgbClr val="91030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みんなで歌おう　季節のうた♪</a:t>
            </a:r>
            <a:endParaRPr lang="ja-JP" sz="1100" kern="100" dirty="0">
              <a:solidFill>
                <a:srgbClr val="91030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6DDB2ACB-35AE-6141-62ED-A73E9814D51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3087" y="2043821"/>
            <a:ext cx="5173628" cy="354068"/>
          </a:xfrm>
          <a:prstGeom prst="rect">
            <a:avLst/>
          </a:prstGeom>
        </p:spPr>
      </p:pic>
      <p:pic>
        <p:nvPicPr>
          <p:cNvPr id="59" name="図 58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042" y="1918800"/>
            <a:ext cx="997875" cy="1564637"/>
          </a:xfrm>
          <a:prstGeom prst="rect">
            <a:avLst/>
          </a:prstGeom>
        </p:spPr>
      </p:pic>
      <p:pic>
        <p:nvPicPr>
          <p:cNvPr id="60" name="図 59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235" y="1907657"/>
            <a:ext cx="1107327" cy="1736254"/>
          </a:xfrm>
          <a:prstGeom prst="rect">
            <a:avLst/>
          </a:prstGeom>
        </p:spPr>
      </p:pic>
      <p:sp>
        <p:nvSpPr>
          <p:cNvPr id="56" name="テキスト ボックス 20"/>
          <p:cNvSpPr txBox="1"/>
          <p:nvPr/>
        </p:nvSpPr>
        <p:spPr>
          <a:xfrm rot="21068363">
            <a:off x="344916" y="3491388"/>
            <a:ext cx="1143635" cy="46037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2000" kern="100" dirty="0">
                <a:effectLst/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お楽しみ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1026" name="Picture 2" descr="桜のイラスト">
            <a:extLst>
              <a:ext uri="{FF2B5EF4-FFF2-40B4-BE49-F238E27FC236}">
                <a16:creationId xmlns:a16="http://schemas.microsoft.com/office/drawing/2014/main" id="{81FF0232-52DA-D70F-2DFA-4BD5834B5E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8" y="3802423"/>
            <a:ext cx="1384697" cy="1412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0955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981</TotalTime>
  <Words>198</Words>
  <Application>Microsoft Office PowerPoint</Application>
  <PresentationFormat>A4 210 x 297 mm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BIZ UDPゴシック</vt:lpstr>
      <vt:lpstr>HGP創英角ﾎﾟｯﾌﾟ体</vt:lpstr>
      <vt:lpstr>HGS創英角ﾎﾟｯﾌﾟ体</vt:lpstr>
      <vt:lpstr>HG丸ｺﾞｼｯｸM-PRO</vt:lpstr>
      <vt:lpstr>ＭＳ ゴシック</vt:lpstr>
      <vt:lpstr>UD デジタル 教科書体 NP-B</vt:lpstr>
      <vt:lpstr>Arial</vt:lpstr>
      <vt:lpstr>Calibri</vt:lpstr>
      <vt:lpstr>Calibri Light</vt:lpstr>
      <vt:lpstr>Century</vt:lpstr>
      <vt:lpstr>Cooper Black</vt:lpstr>
      <vt:lpstr>Edwardian Script ITC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localadm</dc:creator>
  <cp:lastModifiedBy>大森博深</cp:lastModifiedBy>
  <cp:revision>85</cp:revision>
  <cp:lastPrinted>2025-03-10T07:32:59Z</cp:lastPrinted>
  <dcterms:created xsi:type="dcterms:W3CDTF">2023-05-01T02:34:00Z</dcterms:created>
  <dcterms:modified xsi:type="dcterms:W3CDTF">2025-03-10T07:53:56Z</dcterms:modified>
</cp:coreProperties>
</file>