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261" r:id="rId2"/>
    <p:sldId id="262" r:id="rId3"/>
  </p:sldIdLst>
  <p:sldSz cx="7775575" cy="10907713"/>
  <p:notesSz cx="6858000" cy="994568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07F"/>
    <a:srgbClr val="009944"/>
    <a:srgbClr val="F9FAD4"/>
    <a:srgbClr val="D3EDFB"/>
    <a:srgbClr val="EA5504"/>
    <a:srgbClr val="005BAC"/>
    <a:srgbClr val="906E30"/>
    <a:srgbClr val="A4723A"/>
    <a:srgbClr val="664724"/>
    <a:srgbClr val="645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98" y="6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71799" cy="499011"/>
          </a:xfrm>
          <a:prstGeom prst="rect">
            <a:avLst/>
          </a:prstGeom>
        </p:spPr>
        <p:txBody>
          <a:bodyPr vert="horz" lIns="91875" tIns="45938" rIns="91875" bIns="4593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6" y="2"/>
            <a:ext cx="2971799" cy="499011"/>
          </a:xfrm>
          <a:prstGeom prst="rect">
            <a:avLst/>
          </a:prstGeom>
        </p:spPr>
        <p:txBody>
          <a:bodyPr vert="horz" lIns="91875" tIns="45938" rIns="91875" bIns="45938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1425"/>
            <a:ext cx="2393950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5" tIns="45938" rIns="91875" bIns="459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3"/>
            <a:ext cx="5486400" cy="3916115"/>
          </a:xfrm>
          <a:prstGeom prst="rect">
            <a:avLst/>
          </a:prstGeom>
        </p:spPr>
        <p:txBody>
          <a:bodyPr vert="horz" lIns="91875" tIns="45938" rIns="91875" bIns="459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6681"/>
            <a:ext cx="2971799" cy="499010"/>
          </a:xfrm>
          <a:prstGeom prst="rect">
            <a:avLst/>
          </a:prstGeom>
        </p:spPr>
        <p:txBody>
          <a:bodyPr vert="horz" lIns="91875" tIns="45938" rIns="91875" bIns="4593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6" y="9446681"/>
            <a:ext cx="2971799" cy="499010"/>
          </a:xfrm>
          <a:prstGeom prst="rect">
            <a:avLst/>
          </a:prstGeom>
        </p:spPr>
        <p:txBody>
          <a:bodyPr vert="horz" lIns="91875" tIns="45938" rIns="91875" bIns="45938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349576" y="2349254"/>
            <a:ext cx="7090316" cy="27808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82489" y="1102442"/>
            <a:ext cx="6750566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>
                <a:solidFill>
                  <a:srgbClr val="00994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令和５年度　</a:t>
            </a:r>
            <a:r>
              <a:rPr lang="ja-JP" altLang="en-US" sz="3600" dirty="0" smtClean="0">
                <a:solidFill>
                  <a:srgbClr val="00994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区民向け</a:t>
            </a:r>
            <a:r>
              <a:rPr lang="ja-JP" altLang="en-US" sz="3600" dirty="0">
                <a:solidFill>
                  <a:srgbClr val="00994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講座</a:t>
            </a:r>
            <a:endParaRPr lang="en-US" altLang="ja-JP" sz="3600" dirty="0">
              <a:solidFill>
                <a:srgbClr val="009944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endParaRPr lang="en-US" altLang="ja-JP" sz="800" dirty="0">
              <a:solidFill>
                <a:srgbClr val="009944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994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人生</a:t>
            </a:r>
            <a:r>
              <a:rPr lang="en-US" altLang="ja-JP" sz="2000" dirty="0">
                <a:solidFill>
                  <a:srgbClr val="00994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100</a:t>
            </a:r>
            <a:r>
              <a:rPr lang="ja-JP" altLang="en-US" sz="2000" dirty="0">
                <a:solidFill>
                  <a:srgbClr val="009944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年時代 自分らしく安心して地域で暮らすために</a:t>
            </a:r>
            <a:endParaRPr lang="en-US" altLang="ja-JP" sz="2000" dirty="0">
              <a:solidFill>
                <a:srgbClr val="009944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ja-JP" altLang="en-US" sz="4400" dirty="0">
              <a:solidFill>
                <a:srgbClr val="009944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02087" y="9227224"/>
            <a:ext cx="3639277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定   員</a:t>
            </a:r>
            <a:r>
              <a:rPr lang="ja-JP" altLang="en-US" sz="17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</a:t>
            </a:r>
            <a:r>
              <a:rPr lang="ja-JP" altLang="en-US" sz="1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各</a:t>
            </a:r>
            <a:r>
              <a:rPr lang="en-US" altLang="ja-JP" sz="17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</a:t>
            </a:r>
            <a:r>
              <a:rPr lang="ja-JP" altLang="en-US" sz="17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０名</a:t>
            </a:r>
            <a:r>
              <a:rPr lang="ja-JP" altLang="en-US" sz="1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（先着）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98285" y="8286870"/>
            <a:ext cx="66790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コロナウイルス感染状況により中止となる可能性もございます。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349575" y="9726211"/>
            <a:ext cx="3886200" cy="3150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お申込み・お問い合わせ先</a:t>
            </a:r>
            <a:r>
              <a:rPr lang="en-US" altLang="ja-JP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76624" y="10211536"/>
            <a:ext cx="8775659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玉川地域社会福祉協議会事務所 　</a:t>
            </a:r>
            <a:r>
              <a:rPr lang="en-US" altLang="ja-JP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03‐3702‐7777</a:t>
            </a:r>
            <a:endParaRPr lang="ja-JP" altLang="en-US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002087" y="8735869"/>
            <a:ext cx="4324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参加料：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無料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43" y="9315474"/>
            <a:ext cx="210312" cy="216408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25" y="8817607"/>
            <a:ext cx="210312" cy="216408"/>
          </a:xfrm>
          <a:prstGeom prst="rect">
            <a:avLst/>
          </a:prstGeom>
        </p:spPr>
      </p:pic>
      <p:sp>
        <p:nvSpPr>
          <p:cNvPr id="11" name="角丸四角形 10"/>
          <p:cNvSpPr/>
          <p:nvPr/>
        </p:nvSpPr>
        <p:spPr>
          <a:xfrm>
            <a:off x="2166346" y="546684"/>
            <a:ext cx="3732385" cy="503096"/>
          </a:xfrm>
          <a:prstGeom prst="roundRect">
            <a:avLst/>
          </a:prstGeom>
          <a:solidFill>
            <a:srgbClr val="E40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2365321" y="525724"/>
            <a:ext cx="3556936" cy="400110"/>
          </a:xfrm>
          <a:prstGeom prst="rect">
            <a:avLst/>
          </a:prstGeom>
          <a:solidFill>
            <a:srgbClr val="E4007F"/>
          </a:solidFill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どなたでもご参加ください！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766098" y="2497714"/>
            <a:ext cx="34950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不動産相続について </a:t>
            </a:r>
            <a:endParaRPr lang="en-US" altLang="ja-JP" sz="24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en-US" altLang="ja-JP" sz="2000" dirty="0">
                <a:solidFill>
                  <a:srgbClr val="005BAC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 </a:t>
            </a:r>
            <a:endParaRPr lang="ja-JP" altLang="en-US" sz="1600" dirty="0">
              <a:solidFill>
                <a:srgbClr val="005BAC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308555" y="3160991"/>
            <a:ext cx="4472465" cy="367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講師</a:t>
            </a:r>
            <a:r>
              <a:rPr lang="ja-JP" altLang="en-US" sz="16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：不動産鑑定士中村京事務所　中村　京氏</a:t>
            </a:r>
            <a:endParaRPr lang="ja-JP" altLang="en-US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98805" y="3840705"/>
            <a:ext cx="67658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en-US" altLang="ja-JP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R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  <a:r>
              <a:rPr lang="en-US" altLang="ja-JP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9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6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日（水）</a:t>
            </a:r>
            <a:r>
              <a:rPr lang="en-US" altLang="ja-JP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14:00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16</a:t>
            </a:r>
            <a:r>
              <a:rPr lang="en-US" altLang="ja-JP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:00  </a:t>
            </a:r>
            <a:endParaRPr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tabLst>
                <a:tab pos="1889125" algn="l"/>
              </a:tabLst>
            </a:pP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等々力まちづくりセンター活動フロアー</a:t>
            </a:r>
            <a:endParaRPr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                                          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（等々力</a:t>
            </a:r>
            <a:r>
              <a:rPr lang="en-US" altLang="ja-JP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3-4-1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にて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368459" y="5302086"/>
            <a:ext cx="7071434" cy="27713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正方形/長方形 52"/>
          <p:cNvSpPr/>
          <p:nvPr/>
        </p:nvSpPr>
        <p:spPr>
          <a:xfrm>
            <a:off x="719643" y="5345881"/>
            <a:ext cx="5952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相続・遺言～成年後見制度の観点から</a:t>
            </a:r>
            <a:endParaRPr lang="ja-JP" altLang="en-US" sz="24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510683" y="5933440"/>
            <a:ext cx="5500992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講師</a:t>
            </a:r>
            <a:r>
              <a:rPr lang="ja-JP" altLang="en-US" sz="16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：公益財団法人成年後見センター　リーガルサポート</a:t>
            </a:r>
            <a:endParaRPr lang="en-US" altLang="ja-JP" sz="16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　　　　　　　　　会員（司法書士）</a:t>
            </a:r>
            <a:endParaRPr lang="ja-JP" altLang="en-US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19643" y="6687752"/>
            <a:ext cx="69921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R5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 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9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14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日（木）</a:t>
            </a:r>
            <a:r>
              <a:rPr lang="en-US" altLang="ja-JP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10:00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lang="en-US" altLang="ja-JP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12:00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endParaRPr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深沢まちづくり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センター活動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フロアー</a:t>
            </a:r>
            <a:endParaRPr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　　　　　　　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（駒沢</a:t>
            </a:r>
            <a:r>
              <a:rPr lang="en-US" altLang="ja-JP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4-33-12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にて</a:t>
            </a:r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80" y="6755217"/>
            <a:ext cx="210312" cy="216408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24" y="3931679"/>
            <a:ext cx="210312" cy="216408"/>
          </a:xfrm>
          <a:prstGeom prst="rect">
            <a:avLst/>
          </a:prstGeom>
        </p:spPr>
      </p:pic>
      <p:cxnSp>
        <p:nvCxnSpPr>
          <p:cNvPr id="62" name="直線コネクタ 61"/>
          <p:cNvCxnSpPr/>
          <p:nvPr/>
        </p:nvCxnSpPr>
        <p:spPr>
          <a:xfrm flipV="1">
            <a:off x="686936" y="3044899"/>
            <a:ext cx="5971423" cy="2401"/>
          </a:xfrm>
          <a:prstGeom prst="line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V="1">
            <a:off x="581780" y="5886624"/>
            <a:ext cx="5971423" cy="2401"/>
          </a:xfrm>
          <a:prstGeom prst="line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図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608" y="336401"/>
            <a:ext cx="1095072" cy="1214102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35" y="333652"/>
            <a:ext cx="1792224" cy="289560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31" y="761583"/>
            <a:ext cx="726452" cy="632013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014" y="8505207"/>
            <a:ext cx="1411702" cy="162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玉川地域の各地区マッ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940" y="2882039"/>
            <a:ext cx="6120477" cy="442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奥沢まちづくりセンター地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388" y="8212049"/>
            <a:ext cx="2165954" cy="160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九品仏外観の写真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619" y="394333"/>
            <a:ext cx="2208651" cy="1634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等々力まちづくりセンター地図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176" y="8212049"/>
            <a:ext cx="2170657" cy="160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上野毛まちづくりセンター地図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97" y="8212049"/>
            <a:ext cx="2180688" cy="160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用賀まちづくりセンター地図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38" y="409716"/>
            <a:ext cx="2181249" cy="161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二子玉川まちづくりセンター地図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97" y="5654935"/>
            <a:ext cx="2180688" cy="161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深沢まちづくりセンター地図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735" y="423437"/>
            <a:ext cx="2196946" cy="161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楕円 5"/>
          <p:cNvSpPr/>
          <p:nvPr/>
        </p:nvSpPr>
        <p:spPr>
          <a:xfrm>
            <a:off x="3446240" y="3969181"/>
            <a:ext cx="219075" cy="23674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2020640" y="2463507"/>
            <a:ext cx="958064" cy="76872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楕円 20"/>
          <p:cNvSpPr/>
          <p:nvPr/>
        </p:nvSpPr>
        <p:spPr>
          <a:xfrm>
            <a:off x="4673208" y="3850807"/>
            <a:ext cx="219075" cy="23674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/>
          <p:cNvCxnSpPr/>
          <p:nvPr/>
        </p:nvCxnSpPr>
        <p:spPr>
          <a:xfrm>
            <a:off x="4188698" y="2678629"/>
            <a:ext cx="57340" cy="104809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2" idx="2"/>
          </p:cNvCxnSpPr>
          <p:nvPr/>
        </p:nvCxnSpPr>
        <p:spPr>
          <a:xfrm flipH="1">
            <a:off x="4496387" y="7305574"/>
            <a:ext cx="50792" cy="83737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6695137" y="6461789"/>
            <a:ext cx="167350" cy="162756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楕円 26"/>
          <p:cNvSpPr/>
          <p:nvPr/>
        </p:nvSpPr>
        <p:spPr>
          <a:xfrm>
            <a:off x="4496387" y="5867023"/>
            <a:ext cx="219075" cy="23674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/>
          <p:cNvSpPr/>
          <p:nvPr/>
        </p:nvSpPr>
        <p:spPr>
          <a:xfrm>
            <a:off x="6258817" y="6137409"/>
            <a:ext cx="219075" cy="23674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/>
          <p:cNvSpPr/>
          <p:nvPr/>
        </p:nvSpPr>
        <p:spPr>
          <a:xfrm>
            <a:off x="3963465" y="4965715"/>
            <a:ext cx="219075" cy="23674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/>
          <p:cNvSpPr/>
          <p:nvPr/>
        </p:nvSpPr>
        <p:spPr>
          <a:xfrm>
            <a:off x="5446381" y="5695706"/>
            <a:ext cx="219075" cy="23674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/>
          <p:nvPr/>
        </p:nvSpPr>
        <p:spPr>
          <a:xfrm>
            <a:off x="3112469" y="4955460"/>
            <a:ext cx="219075" cy="23674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コネクタ 35"/>
          <p:cNvCxnSpPr/>
          <p:nvPr/>
        </p:nvCxnSpPr>
        <p:spPr>
          <a:xfrm flipH="1">
            <a:off x="1578920" y="5100698"/>
            <a:ext cx="954588" cy="53120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2204820" y="6167895"/>
            <a:ext cx="902635" cy="194873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5878490" y="2801549"/>
            <a:ext cx="624550" cy="201212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399587" y="2120288"/>
            <a:ext cx="1907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+mn-ea"/>
              </a:rPr>
              <a:t>用賀まちづくりセンター</a:t>
            </a:r>
            <a:endParaRPr lang="en-US" altLang="ja-JP" sz="1400" dirty="0">
              <a:latin typeface="+mn-ea"/>
            </a:endParaRPr>
          </a:p>
          <a:p>
            <a:pPr algn="ctr"/>
            <a:r>
              <a:rPr kumimoji="1" lang="ja-JP" altLang="en-US" sz="1400" dirty="0">
                <a:latin typeface="+mn-ea"/>
              </a:rPr>
              <a:t>（用賀</a:t>
            </a:r>
            <a:r>
              <a:rPr kumimoji="1" lang="en-US" altLang="ja-JP" sz="1400" dirty="0">
                <a:latin typeface="+mn-ea"/>
              </a:rPr>
              <a:t>2-29-22</a:t>
            </a:r>
            <a:r>
              <a:rPr kumimoji="1" lang="ja-JP" altLang="en-US" sz="1400" dirty="0">
                <a:latin typeface="+mn-ea"/>
              </a:rPr>
              <a:t>）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821387" y="2117850"/>
            <a:ext cx="2295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+mn-ea"/>
              </a:rPr>
              <a:t>深沢まちづくりセンター</a:t>
            </a:r>
            <a:endParaRPr lang="en-US" altLang="ja-JP" sz="1400" dirty="0">
              <a:latin typeface="+mn-ea"/>
            </a:endParaRPr>
          </a:p>
          <a:p>
            <a:pPr algn="ctr"/>
            <a:r>
              <a:rPr kumimoji="1" lang="ja-JP" altLang="en-US" sz="1400" dirty="0">
                <a:latin typeface="+mn-ea"/>
              </a:rPr>
              <a:t>（駒沢</a:t>
            </a:r>
            <a:r>
              <a:rPr kumimoji="1" lang="en-US" altLang="ja-JP" sz="1400" dirty="0">
                <a:latin typeface="+mn-ea"/>
              </a:rPr>
              <a:t>4-33-12</a:t>
            </a:r>
            <a:r>
              <a:rPr kumimoji="1" lang="ja-JP" altLang="en-US" sz="1400" dirty="0">
                <a:latin typeface="+mn-ea"/>
              </a:rPr>
              <a:t>）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336388" y="2137572"/>
            <a:ext cx="2142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+mn-ea"/>
              </a:rPr>
              <a:t>九品仏まちづくりセンター</a:t>
            </a:r>
            <a:endParaRPr lang="en-US" altLang="ja-JP" sz="1400" dirty="0">
              <a:latin typeface="+mn-ea"/>
            </a:endParaRPr>
          </a:p>
          <a:p>
            <a:pPr algn="ctr"/>
            <a:r>
              <a:rPr kumimoji="1" lang="ja-JP" altLang="en-US" sz="1400" dirty="0">
                <a:latin typeface="+mn-ea"/>
              </a:rPr>
              <a:t>（九品仏</a:t>
            </a:r>
            <a:r>
              <a:rPr kumimoji="1" lang="en-US" altLang="ja-JP" sz="1400" dirty="0">
                <a:latin typeface="+mn-ea"/>
              </a:rPr>
              <a:t>7-35-4</a:t>
            </a:r>
            <a:r>
              <a:rPr kumimoji="1" lang="ja-JP" altLang="en-US" sz="1400" dirty="0">
                <a:latin typeface="+mn-ea"/>
              </a:rPr>
              <a:t>）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24884" y="7465293"/>
            <a:ext cx="2259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+mn-ea"/>
              </a:rPr>
              <a:t>二子玉川まちづくりセンター</a:t>
            </a:r>
            <a:endParaRPr lang="en-US" altLang="ja-JP" sz="1400" dirty="0">
              <a:latin typeface="+mn-ea"/>
            </a:endParaRPr>
          </a:p>
          <a:p>
            <a:pPr algn="ctr"/>
            <a:r>
              <a:rPr kumimoji="1" lang="ja-JP" altLang="en-US" sz="1400" dirty="0">
                <a:latin typeface="+mn-ea"/>
              </a:rPr>
              <a:t>（玉川</a:t>
            </a:r>
            <a:r>
              <a:rPr kumimoji="1" lang="en-US" altLang="ja-JP" sz="1400" dirty="0">
                <a:latin typeface="+mn-ea"/>
              </a:rPr>
              <a:t>4-4-5</a:t>
            </a:r>
            <a:r>
              <a:rPr kumimoji="1" lang="ja-JP" altLang="en-US" sz="1400" dirty="0">
                <a:latin typeface="+mn-ea"/>
              </a:rPr>
              <a:t>）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36639" y="9953047"/>
            <a:ext cx="2259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+mn-ea"/>
              </a:rPr>
              <a:t>上野毛まちづくりセンター</a:t>
            </a:r>
            <a:endParaRPr lang="en-US" altLang="ja-JP" sz="1400" dirty="0">
              <a:latin typeface="+mn-ea"/>
            </a:endParaRPr>
          </a:p>
          <a:p>
            <a:pPr algn="ctr"/>
            <a:r>
              <a:rPr kumimoji="1" lang="ja-JP" altLang="en-US" sz="1400" dirty="0">
                <a:latin typeface="+mn-ea"/>
              </a:rPr>
              <a:t>（中町</a:t>
            </a:r>
            <a:r>
              <a:rPr kumimoji="1" lang="en-US" altLang="ja-JP" sz="1400" dirty="0">
                <a:latin typeface="+mn-ea"/>
              </a:rPr>
              <a:t>2-33-11</a:t>
            </a:r>
            <a:r>
              <a:rPr kumimoji="1" lang="ja-JP" altLang="en-US" sz="1400" dirty="0">
                <a:latin typeface="+mn-ea"/>
              </a:rPr>
              <a:t>）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699625" y="9913406"/>
            <a:ext cx="2259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+mn-ea"/>
              </a:rPr>
              <a:t>等々力まちづくりセンター</a:t>
            </a:r>
            <a:endParaRPr lang="en-US" altLang="ja-JP" sz="1400" dirty="0">
              <a:latin typeface="+mn-ea"/>
            </a:endParaRPr>
          </a:p>
          <a:p>
            <a:pPr algn="ctr"/>
            <a:r>
              <a:rPr kumimoji="1" lang="ja-JP" altLang="en-US" sz="1400" dirty="0">
                <a:latin typeface="+mn-ea"/>
              </a:rPr>
              <a:t>（等々力</a:t>
            </a:r>
            <a:r>
              <a:rPr kumimoji="1" lang="en-US" altLang="ja-JP" sz="1400" dirty="0">
                <a:latin typeface="+mn-ea"/>
              </a:rPr>
              <a:t>3-4-1</a:t>
            </a:r>
            <a:r>
              <a:rPr kumimoji="1" lang="ja-JP" altLang="en-US" sz="1400" dirty="0">
                <a:latin typeface="+mn-ea"/>
              </a:rPr>
              <a:t>）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187169" y="9953047"/>
            <a:ext cx="2259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+mn-ea"/>
              </a:rPr>
              <a:t>奥沢まちづくりセンター</a:t>
            </a:r>
            <a:endParaRPr lang="en-US" altLang="ja-JP" sz="1400" dirty="0">
              <a:latin typeface="+mn-ea"/>
            </a:endParaRPr>
          </a:p>
          <a:p>
            <a:pPr algn="ctr"/>
            <a:r>
              <a:rPr kumimoji="1" lang="ja-JP" altLang="en-US" sz="1400" dirty="0">
                <a:latin typeface="+mn-ea"/>
              </a:rPr>
              <a:t>（奥沢</a:t>
            </a:r>
            <a:r>
              <a:rPr kumimoji="1" lang="en-US" altLang="ja-JP" sz="1400" dirty="0">
                <a:latin typeface="+mn-ea"/>
              </a:rPr>
              <a:t>3-15-7</a:t>
            </a:r>
            <a:r>
              <a:rPr kumimoji="1" lang="ja-JP" altLang="en-US" sz="1400" dirty="0">
                <a:latin typeface="+mn-ea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924017894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878</TotalTime>
  <Words>248</Words>
  <Application>Microsoft Office PowerPoint</Application>
  <PresentationFormat>ユーザー設定</PresentationFormat>
  <Paragraphs>35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HGS創英角ｺﾞｼｯｸUB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localadm</cp:lastModifiedBy>
  <cp:revision>61</cp:revision>
  <cp:lastPrinted>2023-08-24T23:21:59Z</cp:lastPrinted>
  <dcterms:created xsi:type="dcterms:W3CDTF">2013-08-07T01:16:52Z</dcterms:created>
  <dcterms:modified xsi:type="dcterms:W3CDTF">2023-08-24T23:22:02Z</dcterms:modified>
</cp:coreProperties>
</file>