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3" userDrawn="1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00"/>
    <a:srgbClr val="089CA3"/>
    <a:srgbClr val="0000FF"/>
    <a:srgbClr val="E5FAFF"/>
    <a:srgbClr val="FFFFCC"/>
    <a:srgbClr val="9933FF"/>
    <a:srgbClr val="00CC00"/>
    <a:srgbClr val="EE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0" autoAdjust="0"/>
    <p:restoredTop sz="94333" autoAdjust="0"/>
  </p:normalViewPr>
  <p:slideViewPr>
    <p:cSldViewPr snapToGrid="0">
      <p:cViewPr>
        <p:scale>
          <a:sx n="50" d="100"/>
          <a:sy n="50" d="100"/>
        </p:scale>
        <p:origin x="2022" y="36"/>
      </p:cViewPr>
      <p:guideLst>
        <p:guide orient="horz" pos="3413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9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420" cy="497597"/>
          </a:xfrm>
          <a:prstGeom prst="rect">
            <a:avLst/>
          </a:prstGeom>
        </p:spPr>
        <p:txBody>
          <a:bodyPr vert="horz" lIns="90558" tIns="45280" rIns="90558" bIns="4528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211" y="1"/>
            <a:ext cx="2949420" cy="497597"/>
          </a:xfrm>
          <a:prstGeom prst="rect">
            <a:avLst/>
          </a:prstGeom>
        </p:spPr>
        <p:txBody>
          <a:bodyPr vert="horz" lIns="90558" tIns="45280" rIns="90558" bIns="45280" rtlCol="0"/>
          <a:lstStyle>
            <a:lvl1pPr algn="r">
              <a:defRPr sz="1200"/>
            </a:lvl1pPr>
          </a:lstStyle>
          <a:p>
            <a:fld id="{1BEE0487-CEA1-490C-B27E-84F7475B8180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1741"/>
            <a:ext cx="2949420" cy="497597"/>
          </a:xfrm>
          <a:prstGeom prst="rect">
            <a:avLst/>
          </a:prstGeom>
        </p:spPr>
        <p:txBody>
          <a:bodyPr vert="horz" lIns="90558" tIns="45280" rIns="90558" bIns="4528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211" y="9441741"/>
            <a:ext cx="2949420" cy="497597"/>
          </a:xfrm>
          <a:prstGeom prst="rect">
            <a:avLst/>
          </a:prstGeom>
        </p:spPr>
        <p:txBody>
          <a:bodyPr vert="horz" lIns="90558" tIns="45280" rIns="90558" bIns="45280" rtlCol="0" anchor="b"/>
          <a:lstStyle>
            <a:lvl1pPr algn="r">
              <a:defRPr sz="1200"/>
            </a:lvl1pPr>
          </a:lstStyle>
          <a:p>
            <a:fld id="{36EF67D2-73E2-475C-BF52-51A1E550E9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938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2949787" cy="498692"/>
          </a:xfrm>
          <a:prstGeom prst="rect">
            <a:avLst/>
          </a:prstGeom>
        </p:spPr>
        <p:txBody>
          <a:bodyPr vert="horz" lIns="91497" tIns="45747" rIns="91497" bIns="4574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9" y="4"/>
            <a:ext cx="2949787" cy="498692"/>
          </a:xfrm>
          <a:prstGeom prst="rect">
            <a:avLst/>
          </a:prstGeom>
        </p:spPr>
        <p:txBody>
          <a:bodyPr vert="horz" lIns="91497" tIns="45747" rIns="91497" bIns="45747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3013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7" tIns="45747" rIns="91497" bIns="4574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10"/>
            <a:ext cx="5445760" cy="3913613"/>
          </a:xfrm>
          <a:prstGeom prst="rect">
            <a:avLst/>
          </a:prstGeom>
        </p:spPr>
        <p:txBody>
          <a:bodyPr vert="horz" lIns="91497" tIns="45747" rIns="91497" bIns="4574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58"/>
            <a:ext cx="2949787" cy="498691"/>
          </a:xfrm>
          <a:prstGeom prst="rect">
            <a:avLst/>
          </a:prstGeom>
        </p:spPr>
        <p:txBody>
          <a:bodyPr vert="horz" lIns="91497" tIns="45747" rIns="91497" bIns="4574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9" y="9440658"/>
            <a:ext cx="2949787" cy="498691"/>
          </a:xfrm>
          <a:prstGeom prst="rect">
            <a:avLst/>
          </a:prstGeom>
        </p:spPr>
        <p:txBody>
          <a:bodyPr vert="horz" lIns="91497" tIns="45747" rIns="91497" bIns="45747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575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572" y="10109836"/>
            <a:ext cx="1749504" cy="580736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6/29/2023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5659" y="10109836"/>
            <a:ext cx="2624257" cy="58073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91500" y="10109836"/>
            <a:ext cx="1749504" cy="580736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5" r:id="rId2"/>
  </p:sldLayoutIdLst>
  <p:txStyles>
    <p:titleStyle>
      <a:lvl1pPr algn="l" defTabSz="1530030" rtl="0" eaLnBrk="1" latinLnBrk="0" hangingPunct="1">
        <a:lnSpc>
          <a:spcPct val="90000"/>
        </a:lnSpc>
        <a:spcBef>
          <a:spcPct val="0"/>
        </a:spcBef>
        <a:buNone/>
        <a:defRPr kumimoji="1" sz="73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508" indent="-382508" algn="l" defTabSz="1530030" rtl="0" eaLnBrk="1" latinLnBrk="0" hangingPunct="1">
        <a:lnSpc>
          <a:spcPct val="90000"/>
        </a:lnSpc>
        <a:spcBef>
          <a:spcPts val="1672"/>
        </a:spcBef>
        <a:buFont typeface="Arial" panose="020B0604020202020204" pitchFamily="34" charset="0"/>
        <a:buChar char="•"/>
        <a:defRPr kumimoji="1" sz="4685" kern="1200">
          <a:solidFill>
            <a:schemeClr val="tx1"/>
          </a:solidFill>
          <a:latin typeface="+mn-lt"/>
          <a:ea typeface="+mn-ea"/>
          <a:cs typeface="+mn-cs"/>
        </a:defRPr>
      </a:lvl1pPr>
      <a:lvl2pPr marL="1147523" indent="-382508" algn="l" defTabSz="1530030" rtl="0" eaLnBrk="1" latinLnBrk="0" hangingPunct="1">
        <a:lnSpc>
          <a:spcPct val="90000"/>
        </a:lnSpc>
        <a:spcBef>
          <a:spcPts val="836"/>
        </a:spcBef>
        <a:buFont typeface="Arial" panose="020B0604020202020204" pitchFamily="34" charset="0"/>
        <a:buChar char="•"/>
        <a:defRPr kumimoji="1" sz="4016" kern="1200">
          <a:solidFill>
            <a:schemeClr val="tx1"/>
          </a:solidFill>
          <a:latin typeface="+mn-lt"/>
          <a:ea typeface="+mn-ea"/>
          <a:cs typeface="+mn-cs"/>
        </a:defRPr>
      </a:lvl2pPr>
      <a:lvl3pPr marL="1912538" indent="-382508" algn="l" defTabSz="1530030" rtl="0" eaLnBrk="1" latinLnBrk="0" hangingPunct="1">
        <a:lnSpc>
          <a:spcPct val="90000"/>
        </a:lnSpc>
        <a:spcBef>
          <a:spcPts val="836"/>
        </a:spcBef>
        <a:buFont typeface="Arial" panose="020B0604020202020204" pitchFamily="34" charset="0"/>
        <a:buChar char="•"/>
        <a:defRPr kumimoji="1" sz="3347" kern="1200">
          <a:solidFill>
            <a:schemeClr val="tx1"/>
          </a:solidFill>
          <a:latin typeface="+mn-lt"/>
          <a:ea typeface="+mn-ea"/>
          <a:cs typeface="+mn-cs"/>
        </a:defRPr>
      </a:lvl3pPr>
      <a:lvl4pPr marL="2677552" indent="-382508" algn="l" defTabSz="1530030" rtl="0" eaLnBrk="1" latinLnBrk="0" hangingPunct="1">
        <a:lnSpc>
          <a:spcPct val="90000"/>
        </a:lnSpc>
        <a:spcBef>
          <a:spcPts val="836"/>
        </a:spcBef>
        <a:buFont typeface="Arial" panose="020B0604020202020204" pitchFamily="34" charset="0"/>
        <a:buChar char="•"/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4pPr>
      <a:lvl5pPr marL="3442567" indent="-382508" algn="l" defTabSz="1530030" rtl="0" eaLnBrk="1" latinLnBrk="0" hangingPunct="1">
        <a:lnSpc>
          <a:spcPct val="90000"/>
        </a:lnSpc>
        <a:spcBef>
          <a:spcPts val="836"/>
        </a:spcBef>
        <a:buFont typeface="Arial" panose="020B0604020202020204" pitchFamily="34" charset="0"/>
        <a:buChar char="•"/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5pPr>
      <a:lvl6pPr marL="4207581" indent="-382508" algn="l" defTabSz="1530030" rtl="0" eaLnBrk="1" latinLnBrk="0" hangingPunct="1">
        <a:lnSpc>
          <a:spcPct val="90000"/>
        </a:lnSpc>
        <a:spcBef>
          <a:spcPts val="836"/>
        </a:spcBef>
        <a:buFont typeface="Arial" panose="020B0604020202020204" pitchFamily="34" charset="0"/>
        <a:buChar char="•"/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6pPr>
      <a:lvl7pPr marL="4972598" indent="-382508" algn="l" defTabSz="1530030" rtl="0" eaLnBrk="1" latinLnBrk="0" hangingPunct="1">
        <a:lnSpc>
          <a:spcPct val="90000"/>
        </a:lnSpc>
        <a:spcBef>
          <a:spcPts val="836"/>
        </a:spcBef>
        <a:buFont typeface="Arial" panose="020B0604020202020204" pitchFamily="34" charset="0"/>
        <a:buChar char="•"/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7pPr>
      <a:lvl8pPr marL="5737613" indent="-382508" algn="l" defTabSz="1530030" rtl="0" eaLnBrk="1" latinLnBrk="0" hangingPunct="1">
        <a:lnSpc>
          <a:spcPct val="90000"/>
        </a:lnSpc>
        <a:spcBef>
          <a:spcPts val="836"/>
        </a:spcBef>
        <a:buFont typeface="Arial" panose="020B0604020202020204" pitchFamily="34" charset="0"/>
        <a:buChar char="•"/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8pPr>
      <a:lvl9pPr marL="6502627" indent="-382508" algn="l" defTabSz="1530030" rtl="0" eaLnBrk="1" latinLnBrk="0" hangingPunct="1">
        <a:lnSpc>
          <a:spcPct val="90000"/>
        </a:lnSpc>
        <a:spcBef>
          <a:spcPts val="836"/>
        </a:spcBef>
        <a:buFont typeface="Arial" panose="020B0604020202020204" pitchFamily="34" charset="0"/>
        <a:buChar char="•"/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1pPr>
      <a:lvl2pPr marL="765014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2pPr>
      <a:lvl3pPr marL="1530030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3pPr>
      <a:lvl4pPr marL="2295044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4pPr>
      <a:lvl5pPr marL="3060061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5pPr>
      <a:lvl6pPr marL="3825075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6pPr>
      <a:lvl7pPr marL="4590089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7pPr>
      <a:lvl8pPr marL="5355105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8pPr>
      <a:lvl9pPr marL="6120119" algn="l" defTabSz="1530030" rtl="0" eaLnBrk="1" latinLnBrk="0" hangingPunct="1">
        <a:defRPr kumimoji="1" sz="3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5" name="テキスト ボックス 2894"/>
          <p:cNvSpPr txBox="1"/>
          <p:nvPr/>
        </p:nvSpPr>
        <p:spPr>
          <a:xfrm>
            <a:off x="1346289" y="1402036"/>
            <a:ext cx="5150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spc="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サロン</a:t>
            </a:r>
            <a:r>
              <a:rPr lang="ja-JP" altLang="en-US" sz="6000" spc="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ﾎﾟｯﾌﾟ体" pitchFamily="50" charset="-128"/>
                <a:ea typeface="HGP創英角ﾎﾟｯﾌﾟ体" pitchFamily="50" charset="-128"/>
              </a:rPr>
              <a:t>下馬和楽</a:t>
            </a:r>
            <a:endParaRPr lang="ja-JP" altLang="en-US" sz="6000" spc="600" dirty="0">
              <a:solidFill>
                <a:schemeClr val="tx1">
                  <a:lumMod val="85000"/>
                  <a:lumOff val="15000"/>
                </a:schemeClr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95061" y="10125648"/>
            <a:ext cx="4425843" cy="4308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お問合せ</a:t>
            </a:r>
            <a:r>
              <a:rPr lang="en-US" altLang="ja-JP" sz="1100" dirty="0" smtClean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社会福祉協議会（下馬・野沢地区事務局）</a:t>
            </a:r>
            <a:endParaRPr lang="en-US" altLang="ja-JP" sz="11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　　　　　　０７０－３９４６－９７８９</a:t>
            </a:r>
            <a:endParaRPr lang="ja-JP" altLang="en-US" sz="1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0540" y="2451855"/>
            <a:ext cx="6671268" cy="217751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日　時：令和</a:t>
            </a:r>
            <a:r>
              <a:rPr lang="en-US" altLang="ja-JP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5</a:t>
            </a:r>
            <a:r>
              <a:rPr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年</a:t>
            </a:r>
            <a:r>
              <a:rPr lang="ja-JP" alt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７月２４日</a:t>
            </a:r>
            <a:r>
              <a:rPr lang="en-US" altLang="zh-TW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(</a:t>
            </a:r>
            <a:r>
              <a:rPr lang="ja-JP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月</a:t>
            </a:r>
            <a:r>
              <a:rPr lang="en-US" altLang="ja-JP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)</a:t>
            </a:r>
            <a:r>
              <a:rPr lang="en-US" altLang="zh-TW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14</a:t>
            </a:r>
            <a:r>
              <a:rPr lang="zh-TW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時 ～</a:t>
            </a:r>
            <a:r>
              <a:rPr lang="en-US" altLang="zh-TW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1</a:t>
            </a:r>
            <a:r>
              <a:rPr lang="en-US" altLang="ja-JP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5</a:t>
            </a:r>
            <a:r>
              <a:rPr lang="zh-TW" alt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時</a:t>
            </a:r>
            <a:endParaRPr lang="en-US" altLang="zh-TW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lang="zh-TW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会　場：都営下馬アパート</a:t>
            </a:r>
            <a:r>
              <a:rPr lang="ja-JP" altLang="en-US" sz="2400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</a:rPr>
              <a:t>第１集会所</a:t>
            </a:r>
            <a:endParaRPr lang="en-US" altLang="ja-JP" sz="2400" u="sng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lang="en-US" altLang="zh-TW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参加費</a:t>
            </a:r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：</a:t>
            </a:r>
            <a:r>
              <a:rPr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無 料　</a:t>
            </a:r>
            <a:endParaRPr lang="en-US" altLang="ja-JP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lang="en-US" altLang="ja-JP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その他：予約不要！ </a:t>
            </a:r>
            <a:r>
              <a:rPr lang="ja-JP" alt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当日、会場へお越しください</a:t>
            </a:r>
            <a:r>
              <a:rPr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　　</a:t>
            </a:r>
            <a:r>
              <a:rPr lang="ja-JP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260" y="8378731"/>
            <a:ext cx="2510217" cy="17455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3485882" y="9373938"/>
            <a:ext cx="207793" cy="15633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吹き出し 22"/>
          <p:cNvSpPr/>
          <p:nvPr/>
        </p:nvSpPr>
        <p:spPr>
          <a:xfrm>
            <a:off x="2634942" y="8704997"/>
            <a:ext cx="1058734" cy="240346"/>
          </a:xfrm>
          <a:prstGeom prst="wedgeRoundRectCallout">
            <a:avLst>
              <a:gd name="adj1" fmla="val 40564"/>
              <a:gd name="adj2" fmla="val 258510"/>
              <a:gd name="adj3" fmla="val 1666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bg1"/>
                </a:solidFill>
              </a:rPr>
              <a:t>こちらです</a:t>
            </a:r>
            <a:endParaRPr kumimoji="1" lang="ja-JP" altLang="en-US" sz="1100" b="1" dirty="0">
              <a:solidFill>
                <a:schemeClr val="bg1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53" t="17107" r="3132" b="15022"/>
          <a:stretch/>
        </p:blipFill>
        <p:spPr bwMode="auto">
          <a:xfrm>
            <a:off x="4126919" y="8329105"/>
            <a:ext cx="3127726" cy="2089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テキスト ボックス 34"/>
          <p:cNvSpPr txBox="1"/>
          <p:nvPr/>
        </p:nvSpPr>
        <p:spPr>
          <a:xfrm>
            <a:off x="156998" y="8378731"/>
            <a:ext cx="4425843" cy="33855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メイリオ" pitchFamily="50" charset="-128"/>
                <a:ea typeface="メイリオ" pitchFamily="50" charset="-128"/>
              </a:rPr>
              <a:t>【</a:t>
            </a: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</a:rPr>
              <a:t>会場図</a:t>
            </a:r>
            <a:r>
              <a:rPr lang="en-US" altLang="ja-JP" sz="1600" b="1" dirty="0" smtClean="0">
                <a:latin typeface="メイリオ" pitchFamily="50" charset="-128"/>
                <a:ea typeface="メイリオ" pitchFamily="50" charset="-128"/>
              </a:rPr>
              <a:t>】</a:t>
            </a:r>
            <a:endParaRPr lang="ja-JP" altLang="en-US" sz="14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3758" y="311184"/>
            <a:ext cx="7199807" cy="102453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/>
          <p:cNvGrpSpPr/>
          <p:nvPr/>
        </p:nvGrpSpPr>
        <p:grpSpPr>
          <a:xfrm>
            <a:off x="1304912" y="909731"/>
            <a:ext cx="5331731" cy="523220"/>
            <a:chOff x="1265802" y="759978"/>
            <a:chExt cx="5331731" cy="523220"/>
          </a:xfrm>
        </p:grpSpPr>
        <p:sp>
          <p:nvSpPr>
            <p:cNvPr id="595" name="テキスト ボックス 594"/>
            <p:cNvSpPr txBox="1"/>
            <p:nvPr/>
          </p:nvSpPr>
          <p:spPr>
            <a:xfrm>
              <a:off x="1265802" y="759978"/>
              <a:ext cx="53317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～地域の縁側をめざして～</a:t>
              </a:r>
              <a:endParaRPr lang="en-US" altLang="ja-JP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HGS創英角ﾎﾟｯﾌﾟ体" pitchFamily="50" charset="-128"/>
                  <a:ea typeface="HGS創英角ﾎﾟｯﾌﾟ体" pitchFamily="50" charset="-128"/>
                </a:rPr>
                <a:t>いつでも・だれでも・寄れる場所</a:t>
              </a:r>
              <a:endPara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endParaRPr>
            </a:p>
          </p:txBody>
        </p:sp>
        <p:pic>
          <p:nvPicPr>
            <p:cNvPr id="1034" name="Picture 10" descr="音楽・音符イラスト素材「８分音符（はちぶおんぷ）」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3719" y="880625"/>
              <a:ext cx="161539" cy="322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10" descr="音楽・音符イラスト素材「８分音符（はちぶおんぷ）」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0670" y="855251"/>
              <a:ext cx="161539" cy="322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5" name="メモ 54"/>
          <p:cNvSpPr/>
          <p:nvPr/>
        </p:nvSpPr>
        <p:spPr>
          <a:xfrm>
            <a:off x="528603" y="4629375"/>
            <a:ext cx="6615148" cy="2091756"/>
          </a:xfrm>
          <a:prstGeom prst="foldedCorner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正方形/長方形 55"/>
          <p:cNvSpPr/>
          <p:nvPr/>
        </p:nvSpPr>
        <p:spPr>
          <a:xfrm>
            <a:off x="-5066511" y="3795270"/>
            <a:ext cx="4489382" cy="33855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656450" y="505182"/>
            <a:ext cx="493340" cy="1443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HG正楷書体-PRO" pitchFamily="66" charset="-128"/>
                <a:ea typeface="HG正楷書体-PRO" pitchFamily="66" charset="-128"/>
              </a:rPr>
              <a:t>町 会 承 認</a:t>
            </a:r>
            <a:endParaRPr kumimoji="1" lang="ja-JP" altLang="en-US" b="1" dirty="0">
              <a:latin typeface="HG正楷書体-PRO" pitchFamily="66" charset="-128"/>
              <a:ea typeface="HG正楷書体-PRO" pitchFamily="66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89817" y="6679005"/>
            <a:ext cx="6492717" cy="27699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Text Box 120"/>
          <p:cNvSpPr txBox="1">
            <a:spLocks noChangeArrowheads="1"/>
          </p:cNvSpPr>
          <p:nvPr/>
        </p:nvSpPr>
        <p:spPr bwMode="auto">
          <a:xfrm>
            <a:off x="503111" y="8013748"/>
            <a:ext cx="6696075" cy="460388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600" b="1" kern="1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＊感染対策へのご協力をお願いいたします。</a:t>
            </a:r>
            <a:endParaRPr lang="en-US" altLang="ja-JP" sz="1600" b="1" kern="100" dirty="0" smtClean="0"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8378" y="4680184"/>
            <a:ext cx="669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400" dirty="0">
                <a:ln w="0"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◎</a:t>
            </a:r>
            <a:r>
              <a:rPr lang="ja-JP" altLang="en-US" sz="2400" dirty="0" smtClean="0">
                <a:ln w="0"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</a:t>
            </a:r>
            <a:r>
              <a:rPr lang="ja-JP" altLang="en-US" sz="2400" dirty="0">
                <a:ln w="0"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防犯のお話</a:t>
            </a:r>
            <a:r>
              <a:rPr lang="ja-JP" altLang="en-US" sz="2400" dirty="0" smtClean="0">
                <a:ln w="0"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</a:t>
            </a:r>
            <a:r>
              <a:rPr lang="ja-JP" altLang="en-US" sz="1600" dirty="0" smtClean="0">
                <a:ln w="0"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世田谷</a:t>
            </a:r>
            <a:r>
              <a:rPr lang="ja-JP" altLang="en-US" sz="1600" dirty="0">
                <a:ln w="0"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警察署</a:t>
            </a:r>
            <a:r>
              <a:rPr lang="en-US" altLang="ja-JP" sz="1600" dirty="0">
                <a:ln w="0"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lang="ja-JP" altLang="en-US" sz="1600" dirty="0">
                <a:ln w="0"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代目ふれあいポリス　</a:t>
            </a:r>
            <a:r>
              <a:rPr lang="ja-JP" altLang="en-US" sz="2400" dirty="0" smtClean="0">
                <a:ln w="0"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古田氏</a:t>
            </a:r>
            <a:endParaRPr lang="en-US" altLang="ja-JP" sz="2400" dirty="0" smtClean="0">
              <a:ln w="0"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59" name="グループ化 58"/>
          <p:cNvGrpSpPr/>
          <p:nvPr/>
        </p:nvGrpSpPr>
        <p:grpSpPr>
          <a:xfrm>
            <a:off x="558547" y="6768755"/>
            <a:ext cx="6585204" cy="1254680"/>
            <a:chOff x="1067155" y="5970577"/>
            <a:chExt cx="5634871" cy="1007384"/>
          </a:xfrm>
        </p:grpSpPr>
        <p:sp>
          <p:nvSpPr>
            <p:cNvPr id="75" name="フローチャート: 代替処理 74"/>
            <p:cNvSpPr/>
            <p:nvPr/>
          </p:nvSpPr>
          <p:spPr>
            <a:xfrm>
              <a:off x="1067155" y="5970577"/>
              <a:ext cx="5634871" cy="1007384"/>
            </a:xfrm>
            <a:prstGeom prst="flowChartAlternateProcess">
              <a:avLst/>
            </a:prstGeom>
            <a:solidFill>
              <a:srgbClr val="F5FE7E">
                <a:alpha val="7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1396270" y="6044995"/>
              <a:ext cx="5181369" cy="815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社会福祉協議会、下馬あんしんすこやかセンターの</a:t>
              </a:r>
              <a:endParaRPr kumimoji="1"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r>
                <a:rPr kumimoji="1" lang="ja-JP" altLang="en-US" sz="20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相談窓口を</a:t>
              </a:r>
              <a:r>
                <a:rPr lang="ja-JP" altLang="en-US" sz="20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開設し</a:t>
              </a:r>
              <a:r>
                <a:rPr lang="ja-JP" altLang="en-US" sz="20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て</a:t>
              </a:r>
              <a:r>
                <a:rPr lang="ja-JP" altLang="en-US" sz="20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おります。</a:t>
              </a:r>
              <a:endParaRPr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pPr algn="ctr"/>
              <a:r>
                <a:rPr lang="ja-JP" altLang="en-US" sz="20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気になること等、お気軽にご相談ください。</a:t>
              </a:r>
              <a:endPara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1072807" y="253078"/>
            <a:ext cx="5348315" cy="750439"/>
            <a:chOff x="1072807" y="304969"/>
            <a:chExt cx="5348315" cy="750439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807" y="328013"/>
              <a:ext cx="1683784" cy="727395"/>
            </a:xfrm>
            <a:prstGeom prst="rect">
              <a:avLst/>
            </a:prstGeom>
          </p:spPr>
        </p:pic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880" y="317975"/>
              <a:ext cx="1683784" cy="727395"/>
            </a:xfrm>
            <a:prstGeom prst="rect">
              <a:avLst/>
            </a:prstGeom>
          </p:spPr>
        </p:pic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7338" y="304969"/>
              <a:ext cx="1683784" cy="727395"/>
            </a:xfrm>
            <a:prstGeom prst="rect">
              <a:avLst/>
            </a:prstGeom>
          </p:spPr>
        </p:pic>
      </p:grpSp>
      <p:pic>
        <p:nvPicPr>
          <p:cNvPr id="16" name="図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55" y="1042472"/>
            <a:ext cx="1216157" cy="1182713"/>
          </a:xfrm>
          <a:prstGeom prst="rect">
            <a:avLst/>
          </a:prstGeom>
        </p:spPr>
      </p:pic>
      <p:sp>
        <p:nvSpPr>
          <p:cNvPr id="40" name="テキスト ボックス 39"/>
          <p:cNvSpPr txBox="1"/>
          <p:nvPr/>
        </p:nvSpPr>
        <p:spPr>
          <a:xfrm>
            <a:off x="499513" y="5228621"/>
            <a:ext cx="3627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n w="0"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◎</a:t>
            </a:r>
            <a:r>
              <a:rPr lang="ja-JP" altLang="en-US" sz="2400" dirty="0">
                <a:ln w="0"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熱中症</a:t>
            </a:r>
            <a:r>
              <a:rPr lang="ja-JP" altLang="en-US" sz="2400" dirty="0" smtClean="0">
                <a:ln w="0"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対策について</a:t>
            </a:r>
            <a:endParaRPr lang="en-US" altLang="ja-JP" sz="2000" dirty="0" smtClean="0">
              <a:ln w="0"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715772" y="5230532"/>
            <a:ext cx="283834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2400" dirty="0" smtClean="0">
                <a:ln w="0"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◎懐かしい歌</a:t>
            </a:r>
            <a:endParaRPr lang="en-US" altLang="ja-JP" sz="1200" dirty="0" smtClean="0">
              <a:ln w="0"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95061" y="5814877"/>
            <a:ext cx="7511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n w="0"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◎盆踊りの練習</a:t>
            </a:r>
            <a:endParaRPr lang="en-US" altLang="ja-JP" sz="2400" dirty="0" smtClean="0">
              <a:ln w="0"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 smtClean="0">
                <a:ln w="0"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簡単で楽しい振付です！一緒に練習しましょう～♪</a:t>
            </a:r>
            <a:endParaRPr lang="en-US" altLang="ja-JP" sz="1800" dirty="0" smtClean="0">
              <a:ln w="0"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607" y="5191046"/>
            <a:ext cx="1237029" cy="1051475"/>
          </a:xfrm>
          <a:prstGeom prst="rect">
            <a:avLst/>
          </a:prstGeom>
        </p:spPr>
      </p:pic>
      <p:sp>
        <p:nvSpPr>
          <p:cNvPr id="17" name="楕円 16"/>
          <p:cNvSpPr/>
          <p:nvPr/>
        </p:nvSpPr>
        <p:spPr>
          <a:xfrm>
            <a:off x="4164099" y="3590407"/>
            <a:ext cx="2685673" cy="618413"/>
          </a:xfrm>
          <a:prstGeom prst="ellipse">
            <a:avLst/>
          </a:prstGeom>
          <a:solidFill>
            <a:srgbClr val="FFFF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443399" y="3638003"/>
            <a:ext cx="2802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熱中症予防のため必ず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飲み物をご持参ください！！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4" name="Picture 2" descr="夏バテのイラスト（女の子）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763" y="3418063"/>
            <a:ext cx="1054714" cy="109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冷たいペットボトル飲料のイラスト（つめた～い）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342" y="3522139"/>
            <a:ext cx="583468" cy="73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図 44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8" y="6753537"/>
            <a:ext cx="855870" cy="815083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248" y="7136647"/>
            <a:ext cx="604335" cy="91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9.potx" id="{EF188E86-3C63-4012-B38A-C126D4DE1D50}" vid="{EA4ADA07-8710-409E-B299-BBD505F6033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</Template>
  <TotalTime>0</TotalTime>
  <Words>189</Words>
  <Application>Microsoft Office PowerPoint</Application>
  <PresentationFormat>ユーザー設定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HGP創英角ﾎﾟｯﾌﾟ体</vt:lpstr>
      <vt:lpstr>HGS創英角ﾎﾟｯﾌﾟ体</vt:lpstr>
      <vt:lpstr>HGｺﾞｼｯｸM</vt:lpstr>
      <vt:lpstr>HG丸ｺﾞｼｯｸM-PRO</vt:lpstr>
      <vt:lpstr>HG正楷書体-PRO</vt:lpstr>
      <vt:lpstr>HG創英角ﾎﾟｯﾌﾟ体</vt:lpstr>
      <vt:lpstr>ＭＳ Ｐゴシック</vt:lpstr>
      <vt:lpstr>メイリオ</vt:lpstr>
      <vt:lpstr>游ゴシック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</cp:revision>
  <dcterms:created xsi:type="dcterms:W3CDTF">2013-07-10T10:30:51Z</dcterms:created>
  <dcterms:modified xsi:type="dcterms:W3CDTF">2023-06-29T02:53:48Z</dcterms:modified>
</cp:coreProperties>
</file>