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2" r:id="rId5"/>
    <p:sldId id="263" r:id="rId6"/>
  </p:sldIdLst>
  <p:sldSz cx="7559675" cy="10691813"/>
  <p:notesSz cx="6635750" cy="9766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0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0066"/>
    <a:srgbClr val="FF66CC"/>
    <a:srgbClr val="F60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26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2934" y="90"/>
      </p:cViewPr>
      <p:guideLst>
        <p:guide orient="horz" pos="3390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5492" cy="490011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758723" y="0"/>
            <a:ext cx="2875492" cy="490011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84CD22C0-DE8E-4EBE-A83B-C8067A15233A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276291"/>
            <a:ext cx="2875492" cy="490010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758723" y="9276291"/>
            <a:ext cx="2875492" cy="490010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C81BBE56-59E4-46AD-963C-15BF3F604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247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5492" cy="490011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58723" y="0"/>
            <a:ext cx="2875492" cy="490011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B4309130-396C-49D1-9801-2392110C581D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54238" y="1220788"/>
            <a:ext cx="2327275" cy="3295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3575" y="4700031"/>
            <a:ext cx="5308600" cy="3845481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76291"/>
            <a:ext cx="2875492" cy="490010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58723" y="9276291"/>
            <a:ext cx="2875492" cy="490010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210B7F85-28D7-4986-9CED-84495DF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92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9963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枠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647837" y="827906"/>
            <a:ext cx="6264001" cy="9036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 userDrawn="1"/>
        </p:nvSpPr>
        <p:spPr>
          <a:xfrm>
            <a:off x="863837" y="1043906"/>
            <a:ext cx="5832000" cy="860400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96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312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9" r:id="rId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A87D1A03-2696-4155-B9CF-6206A5220FA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3578" b="-6"/>
          <a:stretch/>
        </p:blipFill>
        <p:spPr>
          <a:xfrm>
            <a:off x="4735770" y="200228"/>
            <a:ext cx="2519296" cy="468506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D72A331-5CB2-468F-8D57-983F0987805C}"/>
              </a:ext>
            </a:extLst>
          </p:cNvPr>
          <p:cNvSpPr/>
          <p:nvPr/>
        </p:nvSpPr>
        <p:spPr>
          <a:xfrm>
            <a:off x="311523" y="566972"/>
            <a:ext cx="6960696" cy="13699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kern="1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松沢</a:t>
            </a:r>
            <a:r>
              <a:rPr lang="ja-JP" altLang="ja-JP" sz="4000" b="1" kern="100" dirty="0" smtClean="0">
                <a:effectLst/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地区</a:t>
            </a:r>
            <a:endParaRPr lang="en-US" altLang="ja-JP" sz="4000" b="1" kern="100" dirty="0">
              <a:effectLst/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b="1" kern="100" dirty="0">
                <a:effectLst/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4000" b="1" kern="100" dirty="0">
                <a:effectLst/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“車座集会”を開催します</a:t>
            </a:r>
            <a:endParaRPr kumimoji="1" lang="ja-JP" altLang="en-US" sz="4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D082CDA-6D8D-452B-B196-E8686370A67D}"/>
              </a:ext>
            </a:extLst>
          </p:cNvPr>
          <p:cNvSpPr/>
          <p:nvPr/>
        </p:nvSpPr>
        <p:spPr>
          <a:xfrm>
            <a:off x="269837" y="2014331"/>
            <a:ext cx="7020000" cy="1033669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8575">
            <a:noFill/>
          </a:ln>
          <a:effectLst/>
        </p:spPr>
        <p:txBody>
          <a:bodyPr wrap="square" lIns="108000" tIns="108000" rIns="108000" bIns="108000" anchor="ctr">
            <a:noAutofit/>
          </a:bodyPr>
          <a:lstStyle/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区長が、各地区の皆様から今後の地区における「まちづくり」についてご意見をいただき、ともに考える「車座集会」を、まちづくりセンターの管轄地区ごとに開催します。防災や見守り、地域コミュニティなど、地区をどのようにしたらもっと暮らしやすくなるのか、これまでの地区での取り組みを振り返りながら、ご意見を伺います。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2EA98C9-8B94-4F25-B429-B93455A7DA92}"/>
              </a:ext>
            </a:extLst>
          </p:cNvPr>
          <p:cNvSpPr/>
          <p:nvPr/>
        </p:nvSpPr>
        <p:spPr>
          <a:xfrm>
            <a:off x="392897" y="5623076"/>
            <a:ext cx="6845435" cy="2358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/>
        </p:spPr>
        <p:txBody>
          <a:bodyPr wrap="square" lIns="108000" tIns="108000" rIns="108000" bIns="108000" anchor="t">
            <a:noAutofit/>
          </a:bodyPr>
          <a:lstStyle/>
          <a:p>
            <a:pPr marL="0" marR="0" lvl="0" indent="0" defTabSz="779392" eaLnBrk="1" fontAlgn="auto" latinLnBrk="0" hangingPunct="1">
              <a:lnSpc>
                <a:spcPts val="28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 時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0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ja-JP" altLang="en-US" sz="2800" b="1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年８月２７日（</a:t>
            </a:r>
            <a:r>
              <a:rPr lang="ja-JP" altLang="en-US" sz="2800" b="1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kumimoji="0" lang="ja-JP" altLang="en-US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 </a:t>
            </a:r>
            <a:endParaRPr kumimoji="0" lang="en-US" altLang="ja-JP" sz="2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800" b="1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午後２時～４時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 場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400" kern="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松沢</a:t>
            </a:r>
            <a:r>
              <a:rPr kumimoji="0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まちづくりセンター ４階 体育室</a:t>
            </a:r>
            <a:endParaRPr kumimoji="0" lang="ja-JP" alt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（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世田谷区赤堤５－３１－５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　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地図は裏面に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あります</a:t>
            </a: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kern="0" dirty="0" smtClean="0">
                <a:solidFill>
                  <a:prstClr val="black"/>
                </a:solidFill>
                <a:latin typeface="BIZ UDP明朝 Medium" panose="02020500000000000000" pitchFamily="18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kern="0" dirty="0" smtClean="0">
                <a:solidFill>
                  <a:prstClr val="black"/>
                </a:solidFill>
                <a:latin typeface="BIZ UDP明朝 Medium" panose="02020500000000000000" pitchFamily="18" charset="-128"/>
                <a:ea typeface="BIZ UDPゴシック" panose="020B0400000000000000" pitchFamily="50" charset="-128"/>
              </a:rPr>
              <a:t>定 員</a:t>
            </a:r>
            <a:r>
              <a:rPr lang="en-US" altLang="ja-JP" sz="1600" kern="0" dirty="0" smtClean="0">
                <a:solidFill>
                  <a:prstClr val="black"/>
                </a:solidFill>
                <a:latin typeface="BIZ UDP明朝 Medium" panose="02020500000000000000" pitchFamily="18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600" kern="0" dirty="0" smtClean="0">
                <a:solidFill>
                  <a:prstClr val="black"/>
                </a:solidFill>
                <a:latin typeface="BIZ UDP明朝 Medium" panose="02020500000000000000" pitchFamily="18" charset="-128"/>
                <a:ea typeface="BIZ UDPゴシック" panose="020B0400000000000000" pitchFamily="50" charset="-128"/>
              </a:rPr>
              <a:t>　 </a:t>
            </a:r>
            <a:r>
              <a:rPr lang="ja-JP" altLang="en-US" sz="2000" kern="0" dirty="0" smtClean="0">
                <a:solidFill>
                  <a:prstClr val="black"/>
                </a:solidFill>
                <a:latin typeface="BIZ UDP明朝 Medium" panose="02020500000000000000" pitchFamily="18" charset="-128"/>
                <a:ea typeface="BIZ UDPゴシック" panose="020B0400000000000000" pitchFamily="50" charset="-128"/>
              </a:rPr>
              <a:t>先着４０名</a:t>
            </a:r>
            <a:r>
              <a:rPr lang="ja-JP" altLang="en-US" sz="1600" kern="0" dirty="0" smtClean="0">
                <a:solidFill>
                  <a:prstClr val="black"/>
                </a:solidFill>
                <a:latin typeface="BIZ UDP明朝 Medium" panose="02020500000000000000" pitchFamily="18" charset="-128"/>
                <a:ea typeface="BIZ UDPゴシック" panose="020B0400000000000000" pitchFamily="50" charset="-128"/>
              </a:rPr>
              <a:t>（事前の申し込みが必要です）</a:t>
            </a:r>
            <a:endParaRPr lang="en-US" altLang="ja-JP" sz="1600" kern="0" dirty="0" smtClean="0">
              <a:solidFill>
                <a:prstClr val="black"/>
              </a:solidFill>
              <a:latin typeface="BIZ UDP明朝 Medium" panose="02020500000000000000" pitchFamily="18" charset="-128"/>
              <a:ea typeface="BIZ UDPゴシック" panose="020B04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3A2D9D6-EF2E-46BE-809E-3AC9D835709D}"/>
              </a:ext>
            </a:extLst>
          </p:cNvPr>
          <p:cNvSpPr/>
          <p:nvPr/>
        </p:nvSpPr>
        <p:spPr>
          <a:xfrm>
            <a:off x="392897" y="8105898"/>
            <a:ext cx="5284572" cy="2143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/>
        </p:spPr>
        <p:txBody>
          <a:bodyPr wrap="square" lIns="108000" tIns="108000" rIns="108000" bIns="108000" anchor="t">
            <a:noAutofit/>
          </a:bodyPr>
          <a:lstStyle/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申込受付期間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kern="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７月１５日（土</a:t>
            </a:r>
            <a:r>
              <a:rPr lang="ja-JP" altLang="en-US" sz="160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～８月１７日</a:t>
            </a:r>
            <a:r>
              <a:rPr lang="ja-JP" altLang="en-US" sz="160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木</a:t>
            </a:r>
            <a:r>
              <a:rPr lang="ja-JP" altLang="en-US" sz="1600" kern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0" lang="ja-JP" altLang="en-US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ご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本人様宛にご案内を郵送予定</a:t>
            </a: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kern="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en-US" altLang="ja-JP" sz="1600" kern="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600" kern="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手話通訳・ひととき保育をご希望の方、</a:t>
            </a:r>
            <a:endParaRPr lang="en-US" altLang="ja-JP" sz="1600" kern="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kern="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車いすご利用の方は、申込時にお申し出</a:t>
            </a:r>
            <a:endParaRPr lang="en-US" altLang="ja-JP" sz="1600" kern="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kern="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ください</a:t>
            </a:r>
            <a:endParaRPr lang="en-US" altLang="ja-JP" sz="1600" kern="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↓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申し込み方法は裏面へ　↓</a:t>
            </a: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8F0C624-AF8A-482B-9348-79B259111B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1149" y="3593377"/>
            <a:ext cx="2968105" cy="1895864"/>
          </a:xfrm>
          <a:prstGeom prst="rect">
            <a:avLst/>
          </a:prstGeom>
          <a:ln>
            <a:solidFill>
              <a:schemeClr val="accent4"/>
            </a:solidFill>
          </a:ln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138156C2-2B84-4699-898F-B8E7D5440B09}"/>
              </a:ext>
            </a:extLst>
          </p:cNvPr>
          <p:cNvCxnSpPr>
            <a:cxnSpLocks/>
          </p:cNvCxnSpPr>
          <p:nvPr/>
        </p:nvCxnSpPr>
        <p:spPr>
          <a:xfrm flipV="1">
            <a:off x="4352124" y="4732515"/>
            <a:ext cx="634109" cy="704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JAVISCODE001-2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139" y="9154019"/>
            <a:ext cx="1198534" cy="1198534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D973BFE-B846-43FD-AAC0-A86A4EF29DA6}"/>
              </a:ext>
            </a:extLst>
          </p:cNvPr>
          <p:cNvSpPr txBox="1"/>
          <p:nvPr/>
        </p:nvSpPr>
        <p:spPr>
          <a:xfrm>
            <a:off x="3692865" y="3224045"/>
            <a:ext cx="1590675" cy="369332"/>
          </a:xfrm>
          <a:prstGeom prst="rect">
            <a:avLst/>
          </a:prstGeom>
          <a:solidFill>
            <a:srgbClr val="FFFF00"/>
          </a:solidFill>
          <a:ln w="34925">
            <a:solidFill>
              <a:schemeClr val="accent4"/>
            </a:solidFill>
            <a:prstDash val="dash"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2400" b="1" dirty="0"/>
              <a:t>北沢地域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392897" y="3419187"/>
            <a:ext cx="3299968" cy="2070054"/>
            <a:chOff x="392897" y="3419187"/>
            <a:chExt cx="3299968" cy="2070054"/>
          </a:xfrm>
        </p:grpSpPr>
        <p:sp>
          <p:nvSpPr>
            <p:cNvPr id="8" name="角丸四角形吹き出し 7"/>
            <p:cNvSpPr/>
            <p:nvPr/>
          </p:nvSpPr>
          <p:spPr>
            <a:xfrm>
              <a:off x="392898" y="3419187"/>
              <a:ext cx="3299967" cy="2070054"/>
            </a:xfrm>
            <a:prstGeom prst="wedgeRoundRectCallout">
              <a:avLst>
                <a:gd name="adj1" fmla="val 67141"/>
                <a:gd name="adj2" fmla="val 17851"/>
                <a:gd name="adj3" fmla="val 16667"/>
              </a:avLst>
            </a:prstGeom>
            <a:solidFill>
              <a:schemeClr val="tx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92897" y="3525646"/>
              <a:ext cx="3299968" cy="16619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779392">
                <a:lnSpc>
                  <a:spcPct val="150000"/>
                </a:lnSpc>
                <a:defRPr/>
              </a:pPr>
              <a:r>
                <a:rPr lang="en-US" altLang="ja-JP" sz="1400" b="1" kern="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【</a:t>
              </a:r>
              <a:r>
                <a:rPr lang="ja-JP" altLang="en-US" sz="1400" b="1" kern="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対 象</a:t>
              </a:r>
              <a:r>
                <a:rPr lang="en-US" altLang="ja-JP" sz="1400" b="1" kern="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】</a:t>
              </a:r>
            </a:p>
            <a:p>
              <a:pPr lvl="0" defTabSz="779392">
                <a:lnSpc>
                  <a:spcPct val="150000"/>
                </a:lnSpc>
                <a:defRPr/>
              </a:pPr>
              <a:r>
                <a:rPr lang="ja-JP" altLang="en-US" b="1" kern="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赤堤</a:t>
              </a:r>
              <a:r>
                <a:rPr lang="ja-JP" altLang="en-US" b="1" kern="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１～５丁目、</a:t>
              </a:r>
              <a:endParaRPr lang="en-US" altLang="ja-JP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lvl="0" defTabSz="779392">
                <a:lnSpc>
                  <a:spcPct val="150000"/>
                </a:lnSpc>
                <a:defRPr/>
              </a:pPr>
              <a:r>
                <a:rPr lang="ja-JP" altLang="en-US" b="1" kern="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桜上水１～５丁目に</a:t>
              </a:r>
              <a:endParaRPr lang="en-US" altLang="ja-JP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lvl="0" defTabSz="779392">
                <a:lnSpc>
                  <a:spcPct val="150000"/>
                </a:lnSpc>
                <a:defRPr/>
              </a:pPr>
              <a:r>
                <a:rPr lang="ja-JP" altLang="en-US" b="1" kern="0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在住、在勤、在学の方</a:t>
              </a:r>
              <a:endParaRPr lang="ja-JP" alt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3" name="図 12">
            <a:extLst>
              <a:ext uri="{FF2B5EF4-FFF2-40B4-BE49-F238E27FC236}">
                <a16:creationId xmlns:a16="http://schemas.microsoft.com/office/drawing/2014/main" id="{A87D1A03-2696-4155-B9CF-6206A5220FA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5854" b="23741"/>
          <a:stretch/>
        </p:blipFill>
        <p:spPr>
          <a:xfrm>
            <a:off x="422238" y="215946"/>
            <a:ext cx="2361906" cy="35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82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A87D1A03-2696-4155-B9CF-6206A5220FA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94" y="10086239"/>
            <a:ext cx="7434943" cy="523686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2EA98C9-8B94-4F25-B429-B93455A7DA92}"/>
              </a:ext>
            </a:extLst>
          </p:cNvPr>
          <p:cNvSpPr/>
          <p:nvPr/>
        </p:nvSpPr>
        <p:spPr>
          <a:xfrm>
            <a:off x="216567" y="423747"/>
            <a:ext cx="7153796" cy="62709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/>
        </p:spPr>
        <p:txBody>
          <a:bodyPr wrap="square" lIns="108000" tIns="108000" rIns="108000" bIns="108000" anchor="t">
            <a:noAutofit/>
          </a:bodyPr>
          <a:lstStyle/>
          <a:p>
            <a:pPr marL="0" marR="0" lvl="0" indent="0" defTabSz="779392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申込方法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lnSpc>
                <a:spcPts val="17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</a:t>
            </a: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｢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せたがやコール</a:t>
            </a: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｣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へ申込み    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&lt;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受付時間：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8:00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21:00&gt;</a:t>
            </a:r>
          </a:p>
          <a:p>
            <a:pPr marL="0" marR="0" lvl="0" indent="0" defTabSz="779392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・電　話　５４３２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３３３３　</a:t>
            </a:r>
          </a:p>
          <a:p>
            <a:pPr marL="0" marR="0" lvl="0" indent="0" defTabSz="779392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・ＦＡＸ　５４３２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３１００ （下記に記入例）</a:t>
            </a:r>
          </a:p>
          <a:p>
            <a:pPr marL="0" marR="0" lvl="0" indent="0" defTabSz="779392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せたがやコール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ホームページの入力フォーム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下記に記入例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lnSpc>
                <a:spcPts val="17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</a:t>
            </a:r>
            <a:r>
              <a:rPr lang="ja-JP" altLang="en-US" sz="1600" b="1" kern="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松沢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まちづくり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センターへ申込み 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&lt;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受付時間：平日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8:30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17:00&gt;</a:t>
            </a:r>
          </a:p>
          <a:p>
            <a:pPr marL="0" marR="0" lvl="0" indent="0" defTabSz="779392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・電　話　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３３２３－８３９１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  <a:p>
            <a:pPr marL="0" marR="0" lvl="0" indent="0" defTabSz="779392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・ＦＡＸ　</a:t>
            </a:r>
            <a:r>
              <a:rPr lang="ja-JP" altLang="en-US" sz="1600" kern="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５３７６－７０３３（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下記に記入例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3A2D9D6-EF2E-46BE-809E-3AC9D835709D}"/>
              </a:ext>
            </a:extLst>
          </p:cNvPr>
          <p:cNvSpPr/>
          <p:nvPr/>
        </p:nvSpPr>
        <p:spPr>
          <a:xfrm>
            <a:off x="4974770" y="7470332"/>
            <a:ext cx="1665089" cy="11994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/>
        </p:spPr>
        <p:txBody>
          <a:bodyPr wrap="square" lIns="108000" tIns="108000" rIns="108000" bIns="108000" anchor="t">
            <a:noAutofit/>
          </a:bodyPr>
          <a:lstStyle/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駐車場のご用意はありませんので、車での来場はご遠慮ください。</a:t>
            </a: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4BE4E11-3ED1-4F80-9B7F-9D7C703B23B3}"/>
              </a:ext>
            </a:extLst>
          </p:cNvPr>
          <p:cNvSpPr/>
          <p:nvPr/>
        </p:nvSpPr>
        <p:spPr>
          <a:xfrm>
            <a:off x="216567" y="2538392"/>
            <a:ext cx="6948508" cy="42095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kumimoji="1"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ファクシミリ</a:t>
            </a:r>
            <a:r>
              <a:rPr kumimoji="1"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」記入例</a:t>
            </a:r>
            <a:endParaRPr kumimoji="1" lang="ja-JP" alt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①松沢地区車座集会　②郵便番号・住所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氏名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ふりがな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電話番号又はＦＡＸ番号　⑤ひととき保育希望有無（生後５か月以上で首がすわっているお子さま～小学校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就学前までが対象）、対象となるお子さま全員のお名前、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年齢　⑥在勤・在学の方は「在勤」または「在学」、在学・在勤の町名を記載</a:t>
            </a:r>
          </a:p>
          <a:p>
            <a:pPr>
              <a:spcBef>
                <a:spcPts val="600"/>
              </a:spcBef>
            </a:pP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手話通訳、車椅子利用の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方、その他配慮を要する方は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お申出ください。</a:t>
            </a:r>
          </a:p>
          <a:p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連記、重複申込み不可。</a:t>
            </a:r>
          </a:p>
          <a:p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ホームページ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からの</a:t>
            </a:r>
            <a:r>
              <a:rPr kumimoji="1"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申込み方法</a:t>
            </a:r>
            <a:endParaRPr kumimoji="1" lang="en-US" alt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トップ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画面の「問合せ・よく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ある質問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コールセンター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をクリックし、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出てきたページ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の「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お問合せセンター</a:t>
            </a:r>
            <a:r>
              <a:rPr kumimoji="1" lang="ja-JP" altLang="en-US" sz="1400" dirty="0" err="1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せ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たがやコール」の項目の下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の「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ホームページから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お問合せ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可能です　入力画面はこちらをクリック」の「こちら」をクリックし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お問い合わせ入力画面」に進み、必要事項を入力してください。</a:t>
            </a:r>
            <a:endParaRPr kumimoji="1"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お問い合わせ種別」欄で「イベント申し込み」を選択してください。</a:t>
            </a: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件名」欄に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「松沢地区車座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集会申し込み」と入力してください。</a:t>
            </a: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内容」欄には、氏名のふりがな、電話番号又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はＦＡＸ番号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、ひととき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保育・手話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通訳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・車椅子利用希望の有無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、区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在勤・在学の方は「在勤」又は「在学」と入力し、在勤・在学先の町名を入力してください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FFFB2C8-3E03-4DCC-9F98-8E0073AC773B}"/>
              </a:ext>
            </a:extLst>
          </p:cNvPr>
          <p:cNvSpPr/>
          <p:nvPr/>
        </p:nvSpPr>
        <p:spPr>
          <a:xfrm>
            <a:off x="163298" y="9383188"/>
            <a:ext cx="7260334" cy="6448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/>
        </p:spPr>
        <p:txBody>
          <a:bodyPr wrap="square" lIns="108000" tIns="108000" rIns="108000" bIns="108000" anchor="t">
            <a:noAutofit/>
          </a:bodyPr>
          <a:lstStyle/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お問い合わせ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】｢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せたがやコール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｣  </a:t>
            </a: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電話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：５４３２－３３３３　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：５４３２－３１００</a:t>
            </a: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marL="0" marR="0" lvl="0" indent="0" defTabSz="779392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02A282E2-66E3-4AA5-9DFA-820E3FE02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095" y="874123"/>
            <a:ext cx="541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D6381CD9-4236-4DBE-9D08-4752A10D02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3527" y="9424131"/>
            <a:ext cx="542591" cy="292633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AE41D61-76A6-48F7-BABE-C26EDB4B1908}"/>
              </a:ext>
            </a:extLst>
          </p:cNvPr>
          <p:cNvSpPr txBox="1"/>
          <p:nvPr/>
        </p:nvSpPr>
        <p:spPr>
          <a:xfrm>
            <a:off x="2518905" y="10145078"/>
            <a:ext cx="2455865" cy="34175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33350" algn="ctr">
              <a:lnSpc>
                <a:spcPct val="135000"/>
              </a:lnSpc>
              <a:spcAft>
                <a:spcPts val="0"/>
              </a:spcAft>
            </a:pP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担当：地域行政部　地域行政課</a:t>
            </a:r>
            <a:endParaRPr lang="ja-JP" sz="1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026" name="図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307" y="6905766"/>
            <a:ext cx="3258763" cy="2424151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601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1C3077A0548754EB08F89F135C43295" ma:contentTypeVersion="9" ma:contentTypeDescription="新しいドキュメントを作成します。" ma:contentTypeScope="" ma:versionID="006e1ce169abc6dbb7c553e0173a96ee">
  <xsd:schema xmlns:xsd="http://www.w3.org/2001/XMLSchema" xmlns:xs="http://www.w3.org/2001/XMLSchema" xmlns:p="http://schemas.microsoft.com/office/2006/metadata/properties" xmlns:ns2="e3fe3f19-f31b-4424-9ec9-c5c672a3841d" xmlns:ns3="d0edd619-3a49-412a-9b00-57fbfac5428b" xmlns:ns4="7b9cb105-d588-4238-8d50-5ed6460d52eb" targetNamespace="http://schemas.microsoft.com/office/2006/metadata/properties" ma:root="true" ma:fieldsID="709382bf5545067f93c6f7df98b68871" ns2:_="" ns3:_="" ns4:_="">
    <xsd:import namespace="e3fe3f19-f31b-4424-9ec9-c5c672a3841d"/>
    <xsd:import namespace="d0edd619-3a49-412a-9b00-57fbfac5428b"/>
    <xsd:import namespace="7b9cb105-d588-4238-8d50-5ed6460d52eb"/>
    <xsd:element name="properties">
      <xsd:complexType>
        <xsd:sequence>
          <xsd:element name="documentManagement">
            <xsd:complexType>
              <xsd:all>
                <xsd:element ref="ns2:_x30ab__x30c6__x30b4__x30ea_" minOccurs="0"/>
                <xsd:element ref="ns3:_x5185__x5bb9_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fe3f19-f31b-4424-9ec9-c5c672a3841d" elementFormDefault="qualified">
    <xsd:import namespace="http://schemas.microsoft.com/office/2006/documentManagement/types"/>
    <xsd:import namespace="http://schemas.microsoft.com/office/infopath/2007/PartnerControls"/>
    <xsd:element name="_x30ab__x30c6__x30b4__x30ea_" ma:index="8" nillable="true" ma:displayName="カテゴリ" ma:default="様式（申請書等）" ma:description="カテゴリを、上記から選択します。" ma:format="RadioButtons" ma:internalName="_x30ab__x30c6__x30b4__x30ea_">
      <xsd:simpleType>
        <xsd:restriction base="dms:Choice">
          <xsd:enumeration value="様式（申請書等）"/>
          <xsd:enumeration value="マニュアル類（説明書／手順書等）"/>
          <xsd:enumeration value="ルール類（計画／方針／基準等）"/>
          <xsd:enumeration value="その他（参考資料等）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edd619-3a49-412a-9b00-57fbfac5428b" elementFormDefault="qualified">
    <xsd:import namespace="http://schemas.microsoft.com/office/2006/documentManagement/types"/>
    <xsd:import namespace="http://schemas.microsoft.com/office/infopath/2007/PartnerControls"/>
    <xsd:element name="_x5185__x5bb9_" ma:index="9" nillable="true" ma:displayName="内容" ma:internalName="_x5185__x5bb9_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cb105-d588-4238-8d50-5ed6460d52e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185__x5bb9_ xmlns="d0edd619-3a49-412a-9b00-57fbfac5428b" xsi:nil="true"/>
    <_x30ab__x30c6__x30b4__x30ea_ xmlns="e3fe3f19-f31b-4424-9ec9-c5c672a3841d">様式（申請書等）</_x30ab__x30c6__x30b4__x30ea_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6E9ECB-BBBC-4866-82C9-9DBDE55F31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fe3f19-f31b-4424-9ec9-c5c672a3841d"/>
    <ds:schemaRef ds:uri="d0edd619-3a49-412a-9b00-57fbfac5428b"/>
    <ds:schemaRef ds:uri="7b9cb105-d588-4238-8d50-5ed6460d52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F7C435-A695-42CE-B599-53940849FEA8}">
  <ds:schemaRefs>
    <ds:schemaRef ds:uri="d0edd619-3a49-412a-9b00-57fbfac5428b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7b9cb105-d588-4238-8d50-5ed6460d52eb"/>
    <ds:schemaRef ds:uri="http://purl.org/dc/dcmitype/"/>
    <ds:schemaRef ds:uri="http://schemas.microsoft.com/office/infopath/2007/PartnerControls"/>
    <ds:schemaRef ds:uri="e3fe3f19-f31b-4424-9ec9-c5c672a3841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4B706D4-CDEF-451E-AF55-7A0BC4C83B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858</TotalTime>
  <Words>665</Words>
  <Application>Microsoft Office PowerPoint</Application>
  <PresentationFormat>ユーザー設定</PresentationFormat>
  <Paragraphs>54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BIZ UDPゴシック</vt:lpstr>
      <vt:lpstr>BIZ UDP明朝 Medium</vt:lpstr>
      <vt:lpstr>BIZ UD明朝 Medium</vt:lpstr>
      <vt:lpstr>HG創英角ﾎﾟｯﾌﾟ体</vt:lpstr>
      <vt:lpstr>游ゴシック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石川　紀子</dc:creator>
  <cp:lastModifiedBy>norimatsu001</cp:lastModifiedBy>
  <cp:revision>168</cp:revision>
  <cp:lastPrinted>2023-06-23T07:15:28Z</cp:lastPrinted>
  <dcterms:created xsi:type="dcterms:W3CDTF">2022-07-06T08:26:59Z</dcterms:created>
  <dcterms:modified xsi:type="dcterms:W3CDTF">2023-07-06T23:57:22Z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0x010100B1C3077A0548754EB08F89F135C43295</vt:lpwstr>
  </property>
</Properties>
</file>