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9" r:id="rId2"/>
  </p:sldIdLst>
  <p:sldSz cx="7920038" cy="10439400"/>
  <p:notesSz cx="6888163" cy="10020300"/>
  <p:defaultTextStyle>
    <a:defPPr>
      <a:defRPr lang="ja-JP"/>
    </a:defPPr>
    <a:lvl1pPr marL="0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1pPr>
    <a:lvl2pPr marL="475808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2pPr>
    <a:lvl3pPr marL="951616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3pPr>
    <a:lvl4pPr marL="1427424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4pPr>
    <a:lvl5pPr marL="1903232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5pPr>
    <a:lvl6pPr marL="2379040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6pPr>
    <a:lvl7pPr marL="2854848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7pPr>
    <a:lvl8pPr marL="3330656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8pPr>
    <a:lvl9pPr marL="3806464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8">
          <p15:clr>
            <a:srgbClr val="A4A3A4"/>
          </p15:clr>
        </p15:guide>
        <p15:guide id="2" pos="24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CCFF"/>
    <a:srgbClr val="FF7C80"/>
    <a:srgbClr val="FF0000"/>
    <a:srgbClr val="33CCFF"/>
    <a:srgbClr val="66FFFF"/>
    <a:srgbClr val="66CCFF"/>
    <a:srgbClr val="66FF99"/>
    <a:srgbClr val="66FFCC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2472" y="90"/>
      </p:cViewPr>
      <p:guideLst>
        <p:guide orient="horz" pos="3288"/>
        <p:guide pos="24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2" y="8"/>
            <a:ext cx="2985621" cy="501574"/>
          </a:xfrm>
          <a:prstGeom prst="rect">
            <a:avLst/>
          </a:prstGeom>
        </p:spPr>
        <p:txBody>
          <a:bodyPr vert="horz" lIns="92326" tIns="46163" rIns="92326" bIns="4616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0943" y="8"/>
            <a:ext cx="2985621" cy="501574"/>
          </a:xfrm>
          <a:prstGeom prst="rect">
            <a:avLst/>
          </a:prstGeom>
        </p:spPr>
        <p:txBody>
          <a:bodyPr vert="horz" lIns="92326" tIns="46163" rIns="92326" bIns="46163" rtlCol="0"/>
          <a:lstStyle>
            <a:lvl1pPr algn="r">
              <a:defRPr sz="1200"/>
            </a:lvl1pPr>
          </a:lstStyle>
          <a:p>
            <a:fld id="{07DC5F7B-7A97-4B21-A775-07D3ED78983F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62175" y="1252538"/>
            <a:ext cx="2563813" cy="3379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26" tIns="46163" rIns="92326" bIns="4616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502" y="4821863"/>
            <a:ext cx="5511174" cy="3945302"/>
          </a:xfrm>
          <a:prstGeom prst="rect">
            <a:avLst/>
          </a:prstGeom>
        </p:spPr>
        <p:txBody>
          <a:bodyPr vert="horz" lIns="92326" tIns="46163" rIns="92326" bIns="4616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2" y="9518733"/>
            <a:ext cx="2985621" cy="501574"/>
          </a:xfrm>
          <a:prstGeom prst="rect">
            <a:avLst/>
          </a:prstGeom>
        </p:spPr>
        <p:txBody>
          <a:bodyPr vert="horz" lIns="92326" tIns="46163" rIns="92326" bIns="4616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0943" y="9518733"/>
            <a:ext cx="2985621" cy="501574"/>
          </a:xfrm>
          <a:prstGeom prst="rect">
            <a:avLst/>
          </a:prstGeom>
        </p:spPr>
        <p:txBody>
          <a:bodyPr vert="horz" lIns="92326" tIns="46163" rIns="92326" bIns="46163" rtlCol="0" anchor="b"/>
          <a:lstStyle>
            <a:lvl1pPr algn="r">
              <a:defRPr sz="1200"/>
            </a:lvl1pPr>
          </a:lstStyle>
          <a:p>
            <a:fld id="{06B333BC-0AC6-44D2-982F-53F7C9D38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106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1pPr>
    <a:lvl2pPr marL="475808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2pPr>
    <a:lvl3pPr marL="951616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3pPr>
    <a:lvl4pPr marL="1427424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4pPr>
    <a:lvl5pPr marL="1903232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5pPr>
    <a:lvl6pPr marL="2379040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6pPr>
    <a:lvl7pPr marL="2854848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7pPr>
    <a:lvl8pPr marL="3330656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8pPr>
    <a:lvl9pPr marL="3806464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708486"/>
            <a:ext cx="6732032" cy="3634458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483102"/>
            <a:ext cx="5940029" cy="2520438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18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74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55801"/>
            <a:ext cx="1707758" cy="88469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55801"/>
            <a:ext cx="5024274" cy="88469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12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52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602603"/>
            <a:ext cx="6831033" cy="4342500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6986185"/>
            <a:ext cx="6831033" cy="2283618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16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779007"/>
            <a:ext cx="3366016" cy="66237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779007"/>
            <a:ext cx="3366016" cy="66237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96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55804"/>
            <a:ext cx="6831033" cy="201780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559104"/>
            <a:ext cx="3350547" cy="1254177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3813281"/>
            <a:ext cx="3350547" cy="56087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559104"/>
            <a:ext cx="3367048" cy="1254177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3813281"/>
            <a:ext cx="3367048" cy="56087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134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642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21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95960"/>
            <a:ext cx="2554418" cy="2435860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503083"/>
            <a:ext cx="4009519" cy="7418740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131820"/>
            <a:ext cx="2554418" cy="5802084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848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95960"/>
            <a:ext cx="2554418" cy="2435860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503083"/>
            <a:ext cx="4009519" cy="7418740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131820"/>
            <a:ext cx="2554418" cy="5802084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64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55804"/>
            <a:ext cx="6831033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779007"/>
            <a:ext cx="6831033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9675780"/>
            <a:ext cx="1782009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0D8C9-76D1-497B-B7B6-0FD9C4C0DAFC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9675780"/>
            <a:ext cx="2673013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9675780"/>
            <a:ext cx="1782009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73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kumimoji="1"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kumimoji="1"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グループ化 21"/>
          <p:cNvGrpSpPr/>
          <p:nvPr/>
        </p:nvGrpSpPr>
        <p:grpSpPr>
          <a:xfrm>
            <a:off x="416884" y="3021585"/>
            <a:ext cx="7270726" cy="792453"/>
            <a:chOff x="452003" y="2962466"/>
            <a:chExt cx="7270726" cy="714184"/>
          </a:xfrm>
        </p:grpSpPr>
        <p:sp>
          <p:nvSpPr>
            <p:cNvPr id="89" name="正方形/長方形 88"/>
            <p:cNvSpPr/>
            <p:nvPr/>
          </p:nvSpPr>
          <p:spPr>
            <a:xfrm>
              <a:off x="452003" y="2962466"/>
              <a:ext cx="7270726" cy="714184"/>
            </a:xfrm>
            <a:prstGeom prst="rect">
              <a:avLst/>
            </a:prstGeom>
            <a:pattFill prst="plaid">
              <a:fgClr>
                <a:srgbClr val="66FFFF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525960" y="3015498"/>
              <a:ext cx="7099276" cy="582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800" b="1" dirty="0" smtClean="0">
                  <a:latin typeface="HG丸ｺﾞｼｯｸM-PRO" pitchFamily="50" charset="-128"/>
                  <a:ea typeface="HG丸ｺﾞｼｯｸM-PRO" pitchFamily="50" charset="-128"/>
                </a:rPr>
                <a:t>美味しいお魚をご自宅で</a:t>
              </a:r>
              <a:r>
                <a:rPr lang="ja-JP" altLang="en-US" sz="1800" b="1" dirty="0">
                  <a:latin typeface="HG丸ｺﾞｼｯｸM-PRO" pitchFamily="50" charset="-128"/>
                  <a:ea typeface="HG丸ｺﾞｼｯｸM-PRO" pitchFamily="50" charset="-128"/>
                </a:rPr>
                <a:t>召し上がりたい</a:t>
              </a:r>
              <a:r>
                <a:rPr lang="ja-JP" altLang="en-US" sz="1800" b="1" dirty="0" smtClean="0">
                  <a:latin typeface="HG丸ｺﾞｼｯｸM-PRO" pitchFamily="50" charset="-128"/>
                  <a:ea typeface="HG丸ｺﾞｼｯｸM-PRO" pitchFamily="50" charset="-128"/>
                </a:rPr>
                <a:t>方は</a:t>
              </a:r>
              <a:r>
                <a:rPr kumimoji="1" lang="ja-JP" altLang="en-US" sz="1800" b="1" dirty="0" smtClean="0">
                  <a:latin typeface="HG丸ｺﾞｼｯｸM-PRO" pitchFamily="50" charset="-128"/>
                  <a:ea typeface="HG丸ｺﾞｼｯｸM-PRO" pitchFamily="50" charset="-128"/>
                </a:rPr>
                <a:t>、</a:t>
              </a:r>
              <a:r>
                <a:rPr lang="ja-JP" altLang="en-US" sz="1800" b="1" dirty="0">
                  <a:latin typeface="HG丸ｺﾞｼｯｸM-PRO" pitchFamily="50" charset="-128"/>
                  <a:ea typeface="HG丸ｺﾞｼｯｸM-PRO" pitchFamily="50" charset="-128"/>
                </a:rPr>
                <a:t>どなたでもお気軽</a:t>
              </a:r>
              <a:r>
                <a:rPr lang="ja-JP" altLang="en-US" sz="1800" b="1" dirty="0" smtClean="0">
                  <a:latin typeface="HG丸ｺﾞｼｯｸM-PRO" pitchFamily="50" charset="-128"/>
                  <a:ea typeface="HG丸ｺﾞｼｯｸM-PRO" pitchFamily="50" charset="-128"/>
                </a:rPr>
                <a:t>に</a:t>
              </a:r>
              <a:r>
                <a:rPr lang="ja-JP" altLang="en-US" sz="1800" b="1" dirty="0">
                  <a:latin typeface="HG丸ｺﾞｼｯｸM-PRO" pitchFamily="50" charset="-128"/>
                  <a:ea typeface="HG丸ｺﾞｼｯｸM-PRO" pitchFamily="50" charset="-128"/>
                </a:rPr>
                <a:t>お越し</a:t>
              </a:r>
              <a:r>
                <a:rPr lang="ja-JP" altLang="en-US" sz="1800" b="1" dirty="0" smtClean="0">
                  <a:latin typeface="HG丸ｺﾞｼｯｸM-PRO" pitchFamily="50" charset="-128"/>
                  <a:ea typeface="HG丸ｺﾞｼｯｸM-PRO" pitchFamily="50" charset="-128"/>
                </a:rPr>
                <a:t>ください！</a:t>
              </a:r>
              <a:r>
                <a:rPr kumimoji="1" lang="ja-JP" altLang="en-US" sz="1800" b="1" dirty="0" smtClean="0">
                  <a:latin typeface="HG丸ｺﾞｼｯｸM-PRO" pitchFamily="50" charset="-128"/>
                  <a:ea typeface="HG丸ｺﾞｼｯｸM-PRO" pitchFamily="50" charset="-128"/>
                </a:rPr>
                <a:t>新鮮さをその目でお確かめください！</a:t>
              </a:r>
              <a:endParaRPr kumimoji="1" lang="ja-JP" altLang="en-US" sz="1800" b="1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sp>
        <p:nvSpPr>
          <p:cNvPr id="17" name="テキスト ボックス 5"/>
          <p:cNvSpPr txBox="1"/>
          <p:nvPr/>
        </p:nvSpPr>
        <p:spPr>
          <a:xfrm>
            <a:off x="846996" y="9877417"/>
            <a:ext cx="6611800" cy="47624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sz="1050" b="1" kern="100" dirty="0">
                <a:ea typeface="HG丸ｺﾞｼｯｸM-PRO"/>
                <a:cs typeface="Times New Roman"/>
              </a:rPr>
              <a:t>主催</a:t>
            </a:r>
            <a:r>
              <a:rPr lang="ja-JP" sz="1050" b="1" kern="100" dirty="0" smtClean="0">
                <a:ea typeface="HG丸ｺﾞｼｯｸM-PRO"/>
                <a:cs typeface="Times New Roman"/>
              </a:rPr>
              <a:t>：</a:t>
            </a:r>
            <a:r>
              <a:rPr lang="ja-JP" altLang="en-US" sz="1050" b="1" kern="100" dirty="0" smtClean="0">
                <a:ea typeface="HG丸ｺﾞｼｯｸM-PRO"/>
                <a:cs typeface="Times New Roman"/>
              </a:rPr>
              <a:t>喜多見まちづくりセンター、喜多見あんしんすこやかセンター、社会福祉協議会喜多見地区事務局</a:t>
            </a:r>
            <a:endParaRPr lang="en-US" altLang="ja-JP" sz="1050" b="1" kern="100" dirty="0">
              <a:ea typeface="HG丸ｺﾞｼｯｸM-PRO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sz="1050" b="1" kern="100" dirty="0" smtClean="0">
                <a:ea typeface="HG丸ｺﾞｼｯｸM-PRO"/>
                <a:cs typeface="Times New Roman"/>
              </a:rPr>
              <a:t>協力</a:t>
            </a:r>
            <a:r>
              <a:rPr lang="ja-JP" altLang="en-US" sz="1050" b="1" kern="100" dirty="0" smtClean="0">
                <a:ea typeface="HG丸ｺﾞｼｯｸM-PRO"/>
                <a:cs typeface="Times New Roman"/>
                <a:sym typeface="Wingdings" pitchFamily="2" charset="2"/>
              </a:rPr>
              <a:t>：魚春 東京事務所、ミニデイわくわく、喜多見地区民生委員・児童委員協議会</a:t>
            </a:r>
            <a:endParaRPr lang="ja-JP" sz="1000" b="1" kern="100" dirty="0">
              <a:ea typeface="ＭＳ 明朝"/>
              <a:cs typeface="Times New Roman"/>
            </a:endParaRPr>
          </a:p>
        </p:txBody>
      </p:sp>
      <p:grpSp>
        <p:nvGrpSpPr>
          <p:cNvPr id="83" name="グループ化 82"/>
          <p:cNvGrpSpPr/>
          <p:nvPr/>
        </p:nvGrpSpPr>
        <p:grpSpPr>
          <a:xfrm>
            <a:off x="628732" y="0"/>
            <a:ext cx="7097251" cy="3066570"/>
            <a:chOff x="626428" y="54532"/>
            <a:chExt cx="7224049" cy="3076910"/>
          </a:xfrm>
        </p:grpSpPr>
        <p:pic>
          <p:nvPicPr>
            <p:cNvPr id="1027" name="Picture 3" descr="C:\Users\y_endoh\Desktop\d0094245_7294586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428" y="54532"/>
              <a:ext cx="7224049" cy="30769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テキスト ボックス 24"/>
            <p:cNvSpPr txBox="1"/>
            <p:nvPr/>
          </p:nvSpPr>
          <p:spPr>
            <a:xfrm>
              <a:off x="977678" y="521555"/>
              <a:ext cx="4249307" cy="13923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200" dirty="0" smtClean="0">
                  <a:ln w="19050"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HGS創英角ﾎﾟｯﾌﾟ体" pitchFamily="50" charset="-128"/>
                  <a:ea typeface="HGS創英角ﾎﾟｯﾌﾟ体" pitchFamily="50" charset="-128"/>
                </a:rPr>
                <a:t>魚屋</a:t>
              </a:r>
              <a:r>
                <a:rPr lang="ja-JP" altLang="en-US" sz="3200" dirty="0" smtClean="0">
                  <a:ln w="19050"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HGS創英角ﾎﾟｯﾌﾟ体" pitchFamily="50" charset="-128"/>
                  <a:ea typeface="HGS創英角ﾎﾟｯﾌﾟ体" pitchFamily="50" charset="-128"/>
                </a:rPr>
                <a:t>さんの</a:t>
              </a:r>
              <a:endParaRPr kumimoji="1" lang="ja-JP" altLang="en-US" sz="3600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1581149" y="1679572"/>
              <a:ext cx="405935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6000" dirty="0" smtClean="0">
                  <a:ln w="28575">
                    <a:noFill/>
                  </a:ln>
                  <a:latin typeface="HGS創英角ﾎﾟｯﾌﾟ体" pitchFamily="50" charset="-128"/>
                  <a:ea typeface="HGS創英角ﾎﾟｯﾌﾟ体" pitchFamily="50" charset="-128"/>
                </a:rPr>
                <a:t>移動販売</a:t>
              </a:r>
              <a:endParaRPr kumimoji="1" lang="ja-JP" altLang="en-US" sz="6000" dirty="0">
                <a:ln w="28575">
                  <a:noFill/>
                </a:ln>
                <a:latin typeface="HGS創英角ﾎﾟｯﾌﾟ体" pitchFamily="50" charset="-128"/>
                <a:ea typeface="HGS創英角ﾎﾟｯﾌﾟ体" pitchFamily="50" charset="-128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 rot="713919">
              <a:off x="4513306" y="331291"/>
              <a:ext cx="1340880" cy="833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 smtClean="0">
                  <a:solidFill>
                    <a:schemeClr val="bg1"/>
                  </a:solidFill>
                  <a:latin typeface="HGS創英角ﾎﾟｯﾌﾟ体" pitchFamily="50" charset="-128"/>
                  <a:ea typeface="HGS創英角ﾎﾟｯﾌﾟ体" pitchFamily="50" charset="-128"/>
                </a:rPr>
                <a:t>新 鮮</a:t>
              </a:r>
              <a:endParaRPr lang="en-US" altLang="ja-JP" sz="2400" dirty="0" smtClean="0"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endParaRPr>
            </a:p>
            <a:p>
              <a:r>
                <a:rPr lang="ja-JP" altLang="en-US" sz="2400" dirty="0">
                  <a:solidFill>
                    <a:schemeClr val="bg1"/>
                  </a:solidFill>
                  <a:latin typeface="HGS創英角ﾎﾟｯﾌﾟ体" pitchFamily="50" charset="-128"/>
                  <a:ea typeface="HGS創英角ﾎﾟｯﾌﾟ体" pitchFamily="50" charset="-128"/>
                </a:rPr>
                <a:t> </a:t>
              </a:r>
              <a:r>
                <a:rPr lang="ja-JP" altLang="en-US" sz="2400" dirty="0" smtClean="0">
                  <a:solidFill>
                    <a:schemeClr val="bg1"/>
                  </a:solidFill>
                  <a:latin typeface="HGS創英角ﾎﾟｯﾌﾟ体" pitchFamily="50" charset="-128"/>
                  <a:ea typeface="HGS創英角ﾎﾟｯﾌﾟ体" pitchFamily="50" charset="-128"/>
                </a:rPr>
                <a:t>だよ</a:t>
              </a:r>
              <a:r>
                <a:rPr kumimoji="1" lang="ja-JP" altLang="en-US" sz="2400" dirty="0" smtClean="0">
                  <a:solidFill>
                    <a:schemeClr val="bg1"/>
                  </a:solidFill>
                  <a:latin typeface="HGS創英角ﾎﾟｯﾌﾟ体" pitchFamily="50" charset="-128"/>
                  <a:ea typeface="HGS創英角ﾎﾟｯﾌﾟ体" pitchFamily="50" charset="-128"/>
                </a:rPr>
                <a:t>！</a:t>
              </a:r>
              <a:endParaRPr kumimoji="1" lang="ja-JP" altLang="en-US" sz="2400" dirty="0"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endParaRPr>
            </a:p>
          </p:txBody>
        </p:sp>
      </p:grpSp>
      <p:pic>
        <p:nvPicPr>
          <p:cNvPr id="1035" name="Picture 11" descr="H:\00 全社共通\社協ロゴマーク・所属地図・ＱＲコード・検索窓\拠点地図\宇奈根ふれあいの家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314" y="7623995"/>
            <a:ext cx="2808061" cy="182112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グループ化 15"/>
          <p:cNvGrpSpPr/>
          <p:nvPr/>
        </p:nvGrpSpPr>
        <p:grpSpPr>
          <a:xfrm>
            <a:off x="524922" y="5759357"/>
            <a:ext cx="2211795" cy="769441"/>
            <a:chOff x="440766" y="7292259"/>
            <a:chExt cx="2211795" cy="769441"/>
          </a:xfrm>
        </p:grpSpPr>
        <p:sp>
          <p:nvSpPr>
            <p:cNvPr id="48" name="フローチャート : 判断 47"/>
            <p:cNvSpPr/>
            <p:nvPr/>
          </p:nvSpPr>
          <p:spPr>
            <a:xfrm>
              <a:off x="443492" y="7572426"/>
              <a:ext cx="718159" cy="361329"/>
            </a:xfrm>
            <a:prstGeom prst="flowChartDecision">
              <a:avLst/>
            </a:prstGeom>
            <a:pattFill prst="pct20">
              <a:fgClr>
                <a:srgbClr val="FF7C80"/>
              </a:fgClr>
              <a:bgClr>
                <a:schemeClr val="bg1"/>
              </a:bgClr>
            </a:pattFill>
            <a:ln>
              <a:solidFill>
                <a:srgbClr val="FF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" name="グループ化 1"/>
            <p:cNvGrpSpPr/>
            <p:nvPr/>
          </p:nvGrpSpPr>
          <p:grpSpPr>
            <a:xfrm>
              <a:off x="440766" y="7292259"/>
              <a:ext cx="2211795" cy="769441"/>
              <a:chOff x="721873" y="6604139"/>
              <a:chExt cx="2211795" cy="769441"/>
            </a:xfrm>
          </p:grpSpPr>
          <p:sp>
            <p:nvSpPr>
              <p:cNvPr id="81" name="テキスト ボックス 80"/>
              <p:cNvSpPr txBox="1"/>
              <p:nvPr/>
            </p:nvSpPr>
            <p:spPr>
              <a:xfrm>
                <a:off x="721873" y="6864915"/>
                <a:ext cx="7032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000" dirty="0">
                    <a:latin typeface="HG丸ｺﾞｼｯｸM-PRO" pitchFamily="50" charset="-128"/>
                    <a:ea typeface="HG丸ｺﾞｼｯｸM-PRO" pitchFamily="50" charset="-128"/>
                  </a:rPr>
                  <a:t>魚屋</a:t>
                </a:r>
                <a:endParaRPr kumimoji="1" lang="ja-JP" altLang="en-US" sz="2000" dirty="0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92" name="テキスト ボックス 91"/>
              <p:cNvSpPr txBox="1"/>
              <p:nvPr/>
            </p:nvSpPr>
            <p:spPr>
              <a:xfrm>
                <a:off x="1558716" y="6604139"/>
                <a:ext cx="137495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4400" dirty="0" smtClean="0">
                    <a:latin typeface="HGP行書体" pitchFamily="66" charset="-128"/>
                    <a:ea typeface="HGP行書体" pitchFamily="66" charset="-128"/>
                  </a:rPr>
                  <a:t>魚春</a:t>
                </a:r>
                <a:endParaRPr kumimoji="1" lang="ja-JP" altLang="en-US" sz="4400" dirty="0">
                  <a:latin typeface="HGP行書体" pitchFamily="66" charset="-128"/>
                  <a:ea typeface="HGP行書体" pitchFamily="66" charset="-128"/>
                </a:endParaRPr>
              </a:p>
            </p:txBody>
          </p:sp>
        </p:grpSp>
      </p:grpSp>
      <p:pic>
        <p:nvPicPr>
          <p:cNvPr id="1036" name="Picture 12" descr="C:\Users\y_endoh\Desktop\奥沢移動販売会\2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198" y="3943974"/>
            <a:ext cx="2003186" cy="1502390"/>
          </a:xfrm>
          <a:prstGeom prst="ellipse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グループ化 27"/>
          <p:cNvGrpSpPr/>
          <p:nvPr/>
        </p:nvGrpSpPr>
        <p:grpSpPr>
          <a:xfrm>
            <a:off x="684769" y="9389224"/>
            <a:ext cx="6739571" cy="523220"/>
            <a:chOff x="684769" y="9389224"/>
            <a:chExt cx="6739571" cy="523220"/>
          </a:xfrm>
        </p:grpSpPr>
        <p:sp>
          <p:nvSpPr>
            <p:cNvPr id="60" name="フローチャート : 判断 59"/>
            <p:cNvSpPr/>
            <p:nvPr/>
          </p:nvSpPr>
          <p:spPr>
            <a:xfrm>
              <a:off x="769166" y="9470169"/>
              <a:ext cx="718159" cy="361329"/>
            </a:xfrm>
            <a:prstGeom prst="flowChartDecision">
              <a:avLst/>
            </a:prstGeom>
            <a:pattFill prst="pct20">
              <a:fgClr>
                <a:srgbClr val="FF7C80"/>
              </a:fgClr>
              <a:bgClr>
                <a:schemeClr val="bg1"/>
              </a:bgClr>
            </a:pattFill>
            <a:ln>
              <a:solidFill>
                <a:srgbClr val="FF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" name="グループ化 6"/>
            <p:cNvGrpSpPr/>
            <p:nvPr/>
          </p:nvGrpSpPr>
          <p:grpSpPr>
            <a:xfrm>
              <a:off x="684769" y="9389224"/>
              <a:ext cx="6739571" cy="523220"/>
              <a:chOff x="781643" y="9354346"/>
              <a:chExt cx="6739571" cy="523220"/>
            </a:xfrm>
          </p:grpSpPr>
          <p:sp>
            <p:nvSpPr>
              <p:cNvPr id="3" name="テキスト ボックス 2"/>
              <p:cNvSpPr txBox="1"/>
              <p:nvPr/>
            </p:nvSpPr>
            <p:spPr>
              <a:xfrm>
                <a:off x="1816765" y="9354346"/>
                <a:ext cx="39700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b="1" dirty="0" smtClean="0"/>
                  <a:t>０７０</a:t>
                </a:r>
                <a:r>
                  <a:rPr kumimoji="1" lang="en-US" altLang="ja-JP" sz="2800" b="1" dirty="0" smtClean="0"/>
                  <a:t>-</a:t>
                </a:r>
                <a:r>
                  <a:rPr kumimoji="1" lang="ja-JP" altLang="en-US" sz="2800" b="1" dirty="0" smtClean="0"/>
                  <a:t>３９４６</a:t>
                </a:r>
                <a:r>
                  <a:rPr kumimoji="1" lang="en-US" altLang="ja-JP" sz="2800" b="1" dirty="0" smtClean="0"/>
                  <a:t>-</a:t>
                </a:r>
                <a:r>
                  <a:rPr kumimoji="1" lang="ja-JP" altLang="en-US" sz="2800" b="1" dirty="0" smtClean="0"/>
                  <a:t>９８０４</a:t>
                </a:r>
                <a:endParaRPr kumimoji="1" lang="ja-JP" altLang="en-US" sz="2000" b="1" dirty="0"/>
              </a:p>
            </p:txBody>
          </p:sp>
          <p:sp>
            <p:nvSpPr>
              <p:cNvPr id="4" name="テキスト ボックス 3"/>
              <p:cNvSpPr txBox="1"/>
              <p:nvPr/>
            </p:nvSpPr>
            <p:spPr>
              <a:xfrm>
                <a:off x="5001378" y="9489125"/>
                <a:ext cx="2519836" cy="29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ja-JP" altLang="en-US" sz="1200" b="1" dirty="0" smtClean="0"/>
                  <a:t>社会福祉協議会</a:t>
                </a:r>
                <a:r>
                  <a:rPr kumimoji="1" lang="ja-JP" altLang="en-US" sz="1200" b="1" dirty="0" smtClean="0"/>
                  <a:t>喜多見地区事務局</a:t>
                </a:r>
                <a:endParaRPr kumimoji="1" lang="ja-JP" altLang="en-US" sz="1200" b="1" dirty="0"/>
              </a:p>
            </p:txBody>
          </p:sp>
          <p:sp>
            <p:nvSpPr>
              <p:cNvPr id="6" name="テキスト ボックス 5"/>
              <p:cNvSpPr txBox="1"/>
              <p:nvPr/>
            </p:nvSpPr>
            <p:spPr>
              <a:xfrm>
                <a:off x="781643" y="9413632"/>
                <a:ext cx="944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800" b="1" dirty="0">
                    <a:latin typeface="HG丸ｺﾞｼｯｸM-PRO" pitchFamily="50" charset="-128"/>
                    <a:ea typeface="HG丸ｺﾞｼｯｸM-PRO" pitchFamily="50" charset="-128"/>
                  </a:rPr>
                  <a:t>問合せ</a:t>
                </a:r>
                <a:endParaRPr kumimoji="1" lang="ja-JP" altLang="en-US" sz="1800" b="1" dirty="0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</p:grpSp>
      </p:grpSp>
      <p:sp>
        <p:nvSpPr>
          <p:cNvPr id="9" name="テキスト ボックス 8"/>
          <p:cNvSpPr txBox="1"/>
          <p:nvPr/>
        </p:nvSpPr>
        <p:spPr>
          <a:xfrm>
            <a:off x="5608864" y="3878920"/>
            <a:ext cx="1327806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実際の車両</a:t>
            </a:r>
            <a:endParaRPr kumimoji="1"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518439" y="6494885"/>
            <a:ext cx="6170537" cy="523220"/>
            <a:chOff x="668772" y="6667141"/>
            <a:chExt cx="6170537" cy="523220"/>
          </a:xfrm>
        </p:grpSpPr>
        <p:sp>
          <p:nvSpPr>
            <p:cNvPr id="47" name="フローチャート : 判断 46"/>
            <p:cNvSpPr/>
            <p:nvPr/>
          </p:nvSpPr>
          <p:spPr>
            <a:xfrm>
              <a:off x="668772" y="6779915"/>
              <a:ext cx="718159" cy="361329"/>
            </a:xfrm>
            <a:prstGeom prst="flowChartDecision">
              <a:avLst/>
            </a:prstGeom>
            <a:pattFill prst="pct20">
              <a:fgClr>
                <a:srgbClr val="FF7C80"/>
              </a:fgClr>
              <a:bgClr>
                <a:schemeClr val="bg1"/>
              </a:bgClr>
            </a:pattFill>
            <a:ln>
              <a:solidFill>
                <a:srgbClr val="FF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4" name="グループ化 13"/>
            <p:cNvGrpSpPr/>
            <p:nvPr/>
          </p:nvGrpSpPr>
          <p:grpSpPr>
            <a:xfrm>
              <a:off x="668772" y="6667141"/>
              <a:ext cx="6170537" cy="523220"/>
              <a:chOff x="512863" y="6772791"/>
              <a:chExt cx="6170537" cy="523220"/>
            </a:xfrm>
          </p:grpSpPr>
          <p:grpSp>
            <p:nvGrpSpPr>
              <p:cNvPr id="80" name="グループ化 79"/>
              <p:cNvGrpSpPr/>
              <p:nvPr/>
            </p:nvGrpSpPr>
            <p:grpSpPr>
              <a:xfrm>
                <a:off x="512863" y="6772791"/>
                <a:ext cx="4372488" cy="523220"/>
                <a:chOff x="788494" y="6215758"/>
                <a:chExt cx="4372488" cy="523220"/>
              </a:xfrm>
            </p:grpSpPr>
            <p:sp>
              <p:nvSpPr>
                <p:cNvPr id="85" name="テキスト ボックス 84"/>
                <p:cNvSpPr txBox="1"/>
                <p:nvPr/>
              </p:nvSpPr>
              <p:spPr>
                <a:xfrm>
                  <a:off x="788494" y="6277313"/>
                  <a:ext cx="75412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2000" dirty="0">
                      <a:latin typeface="HG丸ｺﾞｼｯｸM-PRO" pitchFamily="50" charset="-128"/>
                      <a:ea typeface="HG丸ｺﾞｼｯｸM-PRO" pitchFamily="50" charset="-128"/>
                    </a:rPr>
                    <a:t>会場</a:t>
                  </a:r>
                  <a:endParaRPr kumimoji="1" lang="ja-JP" altLang="en-US" sz="2000" dirty="0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72" name="テキスト ボックス 71"/>
                <p:cNvSpPr txBox="1"/>
                <p:nvPr/>
              </p:nvSpPr>
              <p:spPr>
                <a:xfrm>
                  <a:off x="1703424" y="6215758"/>
                  <a:ext cx="345755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2800" b="1" dirty="0" smtClean="0">
                      <a:latin typeface="HG丸ｺﾞｼｯｸM-PRO" pitchFamily="50" charset="-128"/>
                      <a:ea typeface="HG丸ｺﾞｼｯｸM-PRO" pitchFamily="50" charset="-128"/>
                    </a:rPr>
                    <a:t>宇奈根ふれあいの家</a:t>
                  </a:r>
                  <a:r>
                    <a:rPr lang="ja-JP" altLang="en-US" sz="2800" b="1" dirty="0" smtClean="0">
                      <a:latin typeface="HG丸ｺﾞｼｯｸM-PRO" pitchFamily="50" charset="-128"/>
                      <a:ea typeface="HG丸ｺﾞｼｯｸM-PRO" pitchFamily="50" charset="-128"/>
                    </a:rPr>
                    <a:t>  </a:t>
                  </a:r>
                  <a:endParaRPr kumimoji="1" lang="ja-JP" altLang="en-US" sz="2800" b="1" dirty="0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</p:grpSp>
          <p:sp>
            <p:nvSpPr>
              <p:cNvPr id="10" name="テキスト ボックス 9"/>
              <p:cNvSpPr txBox="1"/>
              <p:nvPr/>
            </p:nvSpPr>
            <p:spPr>
              <a:xfrm>
                <a:off x="4885351" y="6912342"/>
                <a:ext cx="179804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400" b="1" dirty="0" smtClean="0">
                    <a:latin typeface="HG丸ｺﾞｼｯｸM-PRO" pitchFamily="50" charset="-128"/>
                    <a:ea typeface="HG丸ｺﾞｼｯｸM-PRO" pitchFamily="50" charset="-128"/>
                  </a:rPr>
                  <a:t>（</a:t>
                </a:r>
                <a:r>
                  <a:rPr lang="ja-JP" altLang="en-US" sz="1400" b="1" dirty="0">
                    <a:latin typeface="HG丸ｺﾞｼｯｸM-PRO" pitchFamily="50" charset="-128"/>
                    <a:ea typeface="HG丸ｺﾞｼｯｸM-PRO" pitchFamily="50" charset="-128"/>
                  </a:rPr>
                  <a:t>宇奈根</a:t>
                </a:r>
                <a:r>
                  <a:rPr lang="en-US" altLang="ja-JP" sz="1400" b="1" dirty="0" smtClean="0">
                    <a:latin typeface="HG丸ｺﾞｼｯｸM-PRO" pitchFamily="50" charset="-128"/>
                    <a:ea typeface="HG丸ｺﾞｼｯｸM-PRO" pitchFamily="50" charset="-128"/>
                  </a:rPr>
                  <a:t>1-38-2</a:t>
                </a:r>
                <a:r>
                  <a:rPr lang="ja-JP" altLang="en-US" sz="1400" b="1" dirty="0" smtClean="0">
                    <a:latin typeface="HG丸ｺﾞｼｯｸM-PRO" pitchFamily="50" charset="-128"/>
                    <a:ea typeface="HG丸ｺﾞｼｯｸM-PRO" pitchFamily="50" charset="-128"/>
                  </a:rPr>
                  <a:t>）</a:t>
                </a:r>
                <a:endParaRPr kumimoji="1" lang="ja-JP" altLang="en-US" sz="1400" b="1" dirty="0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</p:grpSp>
      </p:grpSp>
      <p:grpSp>
        <p:nvGrpSpPr>
          <p:cNvPr id="19" name="グループ化 18"/>
          <p:cNvGrpSpPr/>
          <p:nvPr/>
        </p:nvGrpSpPr>
        <p:grpSpPr>
          <a:xfrm>
            <a:off x="472118" y="3828986"/>
            <a:ext cx="5510681" cy="2185214"/>
            <a:chOff x="449359" y="4513885"/>
            <a:chExt cx="5131796" cy="2185214"/>
          </a:xfrm>
        </p:grpSpPr>
        <p:grpSp>
          <p:nvGrpSpPr>
            <p:cNvPr id="11" name="グループ化 10"/>
            <p:cNvGrpSpPr/>
            <p:nvPr/>
          </p:nvGrpSpPr>
          <p:grpSpPr>
            <a:xfrm>
              <a:off x="449359" y="5093873"/>
              <a:ext cx="738193" cy="408279"/>
              <a:chOff x="669503" y="4945098"/>
              <a:chExt cx="738193" cy="408279"/>
            </a:xfrm>
          </p:grpSpPr>
          <p:sp>
            <p:nvSpPr>
              <p:cNvPr id="44" name="フローチャート : 判断 43"/>
              <p:cNvSpPr/>
              <p:nvPr/>
            </p:nvSpPr>
            <p:spPr>
              <a:xfrm>
                <a:off x="671707" y="4992048"/>
                <a:ext cx="718159" cy="361329"/>
              </a:xfrm>
              <a:prstGeom prst="flowChartDecision">
                <a:avLst/>
              </a:prstGeom>
              <a:pattFill prst="pct20">
                <a:fgClr>
                  <a:srgbClr val="FF7C80"/>
                </a:fgClr>
                <a:bgClr>
                  <a:schemeClr val="bg1"/>
                </a:bgClr>
              </a:pattFill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テキスト ボックス 70"/>
              <p:cNvSpPr txBox="1"/>
              <p:nvPr/>
            </p:nvSpPr>
            <p:spPr>
              <a:xfrm>
                <a:off x="669503" y="4945098"/>
                <a:ext cx="7381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000" dirty="0">
                    <a:latin typeface="HG丸ｺﾞｼｯｸM-PRO" pitchFamily="50" charset="-128"/>
                    <a:ea typeface="HG丸ｺﾞｼｯｸM-PRO" pitchFamily="50" charset="-128"/>
                  </a:rPr>
                  <a:t>日程</a:t>
                </a:r>
                <a:endParaRPr kumimoji="1" lang="ja-JP" altLang="en-US" sz="2000" dirty="0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</p:grpSp>
        <p:sp>
          <p:nvSpPr>
            <p:cNvPr id="46" name="テキスト ボックス 45"/>
            <p:cNvSpPr txBox="1"/>
            <p:nvPr/>
          </p:nvSpPr>
          <p:spPr>
            <a:xfrm>
              <a:off x="2140788" y="4513885"/>
              <a:ext cx="3440367" cy="2185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200" b="1" dirty="0" smtClean="0">
                  <a:latin typeface="HG丸ｺﾞｼｯｸM-PRO" pitchFamily="50" charset="-128"/>
                  <a:ea typeface="HG丸ｺﾞｼｯｸM-PRO" pitchFamily="50" charset="-128"/>
                </a:rPr>
                <a:t>１２</a:t>
              </a:r>
              <a:r>
                <a:rPr kumimoji="1" lang="ja-JP" altLang="en-US" sz="2000" b="1" dirty="0" smtClean="0">
                  <a:latin typeface="HG丸ｺﾞｼｯｸM-PRO" pitchFamily="50" charset="-128"/>
                  <a:ea typeface="HG丸ｺﾞｼｯｸM-PRO" pitchFamily="50" charset="-128"/>
                </a:rPr>
                <a:t>月</a:t>
              </a:r>
              <a:r>
                <a:rPr kumimoji="1" lang="ja-JP" altLang="en-US" sz="3200" b="1" dirty="0" smtClean="0">
                  <a:latin typeface="HG丸ｺﾞｼｯｸM-PRO" pitchFamily="50" charset="-128"/>
                  <a:ea typeface="HG丸ｺﾞｼｯｸM-PRO" pitchFamily="50" charset="-128"/>
                </a:rPr>
                <a:t>２８</a:t>
              </a:r>
              <a:r>
                <a:rPr kumimoji="1" lang="ja-JP" altLang="en-US" sz="2000" b="1" dirty="0" smtClean="0">
                  <a:latin typeface="HG丸ｺﾞｼｯｸM-PRO" pitchFamily="50" charset="-128"/>
                  <a:ea typeface="HG丸ｺﾞｼｯｸM-PRO" pitchFamily="50" charset="-128"/>
                </a:rPr>
                <a:t>日</a:t>
              </a:r>
              <a:r>
                <a:rPr kumimoji="1" lang="ja-JP" altLang="en-US" sz="2000" b="1" dirty="0" smtClean="0">
                  <a:latin typeface="HG丸ｺﾞｼｯｸM-PRO" pitchFamily="50" charset="-128"/>
                  <a:ea typeface="HG丸ｺﾞｼｯｸM-PRO" pitchFamily="50" charset="-128"/>
                </a:rPr>
                <a:t>（木）</a:t>
              </a:r>
              <a:endParaRPr kumimoji="1" lang="en-US" altLang="ja-JP" sz="2000" b="1" dirty="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3200" b="1" dirty="0" smtClean="0">
                  <a:latin typeface="HG丸ｺﾞｼｯｸM-PRO" pitchFamily="50" charset="-128"/>
                  <a:ea typeface="HG丸ｺﾞｼｯｸM-PRO" pitchFamily="50" charset="-128"/>
                </a:rPr>
                <a:t>　１</a:t>
              </a:r>
              <a:r>
                <a:rPr lang="ja-JP" altLang="en-US" sz="2000" b="1" dirty="0" smtClean="0">
                  <a:latin typeface="HG丸ｺﾞｼｯｸM-PRO" pitchFamily="50" charset="-128"/>
                  <a:ea typeface="HG丸ｺﾞｼｯｸM-PRO" pitchFamily="50" charset="-128"/>
                </a:rPr>
                <a:t>月</a:t>
              </a:r>
              <a:r>
                <a:rPr lang="ja-JP" altLang="en-US" sz="3200" b="1" dirty="0" smtClean="0">
                  <a:latin typeface="HG丸ｺﾞｼｯｸM-PRO" pitchFamily="50" charset="-128"/>
                  <a:ea typeface="HG丸ｺﾞｼｯｸM-PRO" pitchFamily="50" charset="-128"/>
                </a:rPr>
                <a:t>２５</a:t>
              </a:r>
              <a:r>
                <a:rPr lang="ja-JP" altLang="en-US" sz="2000" b="1" dirty="0" smtClean="0">
                  <a:latin typeface="HG丸ｺﾞｼｯｸM-PRO" pitchFamily="50" charset="-128"/>
                  <a:ea typeface="HG丸ｺﾞｼｯｸM-PRO" pitchFamily="50" charset="-128"/>
                </a:rPr>
                <a:t>日</a:t>
              </a:r>
              <a:r>
                <a:rPr lang="ja-JP" altLang="en-US" sz="2000" b="1" dirty="0">
                  <a:latin typeface="HG丸ｺﾞｼｯｸM-PRO" pitchFamily="50" charset="-128"/>
                  <a:ea typeface="HG丸ｺﾞｼｯｸM-PRO" pitchFamily="50" charset="-128"/>
                </a:rPr>
                <a:t>（木</a:t>
              </a:r>
              <a:r>
                <a:rPr lang="ja-JP" altLang="en-US" sz="2000" b="1" dirty="0" smtClean="0">
                  <a:latin typeface="HG丸ｺﾞｼｯｸM-PRO" pitchFamily="50" charset="-128"/>
                  <a:ea typeface="HG丸ｺﾞｼｯｸM-PRO" pitchFamily="50" charset="-128"/>
                </a:rPr>
                <a:t>）</a:t>
              </a:r>
              <a:endParaRPr lang="en-US" altLang="ja-JP" sz="2000" b="1" dirty="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3200" b="1" dirty="0" smtClean="0">
                  <a:latin typeface="HG丸ｺﾞｼｯｸM-PRO" pitchFamily="50" charset="-128"/>
                  <a:ea typeface="HG丸ｺﾞｼｯｸM-PRO" pitchFamily="50" charset="-128"/>
                </a:rPr>
                <a:t>　</a:t>
              </a:r>
              <a:r>
                <a:rPr lang="ja-JP" altLang="en-US" sz="3200" b="1" dirty="0" smtClean="0">
                  <a:latin typeface="HG丸ｺﾞｼｯｸM-PRO" pitchFamily="50" charset="-128"/>
                  <a:ea typeface="HG丸ｺﾞｼｯｸM-PRO" pitchFamily="50" charset="-128"/>
                </a:rPr>
                <a:t>２</a:t>
              </a:r>
              <a:r>
                <a:rPr lang="ja-JP" altLang="en-US" sz="2000" b="1" dirty="0" smtClean="0">
                  <a:latin typeface="HG丸ｺﾞｼｯｸM-PRO" pitchFamily="50" charset="-128"/>
                  <a:ea typeface="HG丸ｺﾞｼｯｸM-PRO" pitchFamily="50" charset="-128"/>
                </a:rPr>
                <a:t>月</a:t>
              </a:r>
              <a:r>
                <a:rPr lang="ja-JP" altLang="en-US" sz="3200" b="1" dirty="0" smtClean="0">
                  <a:latin typeface="HG丸ｺﾞｼｯｸM-PRO" pitchFamily="50" charset="-128"/>
                  <a:ea typeface="HG丸ｺﾞｼｯｸM-PRO" pitchFamily="50" charset="-128"/>
                </a:rPr>
                <a:t>２２</a:t>
              </a:r>
              <a:r>
                <a:rPr lang="ja-JP" altLang="en-US" sz="2000" b="1" dirty="0" smtClean="0">
                  <a:latin typeface="HG丸ｺﾞｼｯｸM-PRO" pitchFamily="50" charset="-128"/>
                  <a:ea typeface="HG丸ｺﾞｼｯｸM-PRO" pitchFamily="50" charset="-128"/>
                </a:rPr>
                <a:t>日</a:t>
              </a:r>
              <a:r>
                <a:rPr lang="ja-JP" altLang="en-US" sz="2000" b="1" dirty="0">
                  <a:latin typeface="HG丸ｺﾞｼｯｸM-PRO" pitchFamily="50" charset="-128"/>
                  <a:ea typeface="HG丸ｺﾞｼｯｸM-PRO" pitchFamily="50" charset="-128"/>
                </a:rPr>
                <a:t>（木）</a:t>
              </a:r>
              <a:endParaRPr lang="en-US" altLang="ja-JP" sz="2000" b="1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endParaRPr kumimoji="1" lang="en-US" altLang="ja-JP" sz="2000" b="1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endParaRPr kumimoji="1" lang="en-US" altLang="ja-JP" sz="2000" b="1" dirty="0" smtClean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490565" y="5331615"/>
            <a:ext cx="6273375" cy="569234"/>
            <a:chOff x="839253" y="5517921"/>
            <a:chExt cx="6273375" cy="584775"/>
          </a:xfrm>
        </p:grpSpPr>
        <p:sp>
          <p:nvSpPr>
            <p:cNvPr id="49" name="フローチャート : 判断 48"/>
            <p:cNvSpPr/>
            <p:nvPr/>
          </p:nvSpPr>
          <p:spPr>
            <a:xfrm>
              <a:off x="839253" y="5620405"/>
              <a:ext cx="718159" cy="361329"/>
            </a:xfrm>
            <a:prstGeom prst="flowChartDecision">
              <a:avLst/>
            </a:prstGeom>
            <a:pattFill prst="pct20">
              <a:fgClr>
                <a:srgbClr val="FF7C80"/>
              </a:fgClr>
              <a:bgClr>
                <a:schemeClr val="bg1"/>
              </a:bgClr>
            </a:pattFill>
            <a:ln>
              <a:solidFill>
                <a:srgbClr val="FF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0" name="グループ化 19"/>
            <p:cNvGrpSpPr/>
            <p:nvPr/>
          </p:nvGrpSpPr>
          <p:grpSpPr>
            <a:xfrm>
              <a:off x="861460" y="5517921"/>
              <a:ext cx="6251168" cy="584775"/>
              <a:chOff x="529146" y="5687198"/>
              <a:chExt cx="6251168" cy="584775"/>
            </a:xfrm>
          </p:grpSpPr>
          <p:sp>
            <p:nvSpPr>
              <p:cNvPr id="62" name="テキスト ボックス 61"/>
              <p:cNvSpPr txBox="1"/>
              <p:nvPr/>
            </p:nvSpPr>
            <p:spPr>
              <a:xfrm>
                <a:off x="2342913" y="5687198"/>
                <a:ext cx="44374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3200" dirty="0" smtClean="0"/>
                  <a:t>１</a:t>
                </a:r>
                <a:r>
                  <a:rPr kumimoji="1" lang="ja-JP" altLang="en-US" sz="1600" dirty="0" smtClean="0"/>
                  <a:t>時</a:t>
                </a:r>
                <a:r>
                  <a:rPr lang="ja-JP" altLang="en-US" sz="3200" dirty="0"/>
                  <a:t>３０</a:t>
                </a:r>
                <a:r>
                  <a:rPr lang="ja-JP" altLang="en-US" sz="1600" dirty="0"/>
                  <a:t>分</a:t>
                </a:r>
                <a:r>
                  <a:rPr kumimoji="1" lang="ja-JP" altLang="en-US" sz="2000" dirty="0" smtClean="0"/>
                  <a:t>～</a:t>
                </a:r>
                <a:r>
                  <a:rPr lang="ja-JP" altLang="en-US" sz="3200" dirty="0" smtClean="0"/>
                  <a:t>２</a:t>
                </a:r>
                <a:r>
                  <a:rPr kumimoji="1" lang="ja-JP" altLang="en-US" sz="1600" dirty="0" smtClean="0"/>
                  <a:t>時</a:t>
                </a:r>
                <a:r>
                  <a:rPr kumimoji="1" lang="ja-JP" altLang="en-US" sz="3200" dirty="0" smtClean="0"/>
                  <a:t>３０</a:t>
                </a:r>
                <a:r>
                  <a:rPr kumimoji="1" lang="ja-JP" altLang="en-US" sz="1800" dirty="0" smtClean="0"/>
                  <a:t>分</a:t>
                </a:r>
                <a:endParaRPr kumimoji="1" lang="ja-JP" altLang="en-US" sz="2800" dirty="0"/>
              </a:p>
            </p:txBody>
          </p:sp>
          <p:sp>
            <p:nvSpPr>
              <p:cNvPr id="63" name="テキスト ボックス 62"/>
              <p:cNvSpPr txBox="1"/>
              <p:nvPr/>
            </p:nvSpPr>
            <p:spPr>
              <a:xfrm>
                <a:off x="1449743" y="5825341"/>
                <a:ext cx="751306" cy="380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800" dirty="0" smtClean="0">
                    <a:latin typeface="HG丸ｺﾞｼｯｸM-PRO" pitchFamily="50" charset="-128"/>
                    <a:ea typeface="HG丸ｺﾞｼｯｸM-PRO" pitchFamily="50" charset="-128"/>
                  </a:rPr>
                  <a:t>午後</a:t>
                </a:r>
                <a:endParaRPr kumimoji="1" lang="ja-JP" altLang="en-US" sz="1800" dirty="0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50" name="テキスト ボックス 49"/>
              <p:cNvSpPr txBox="1"/>
              <p:nvPr/>
            </p:nvSpPr>
            <p:spPr>
              <a:xfrm>
                <a:off x="529146" y="5724712"/>
                <a:ext cx="71529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000" dirty="0">
                    <a:latin typeface="HG丸ｺﾞｼｯｸM-PRO" pitchFamily="50" charset="-128"/>
                    <a:ea typeface="HG丸ｺﾞｼｯｸM-PRO" pitchFamily="50" charset="-128"/>
                  </a:rPr>
                  <a:t>時間</a:t>
                </a:r>
                <a:endParaRPr kumimoji="1" lang="ja-JP" altLang="en-US" sz="2000" dirty="0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</p:grpSp>
      </p:grpSp>
      <p:pic>
        <p:nvPicPr>
          <p:cNvPr id="1026" name="Picture 2" descr="H:\34 砧地域\写真\H31～R1\喜多見地区\宇奈根移動販売会\04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930" y="7564223"/>
            <a:ext cx="2521195" cy="1890896"/>
          </a:xfrm>
          <a:prstGeom prst="ellipse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y_endoh\Desktop\illust1453_thumb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977" y="8706330"/>
            <a:ext cx="1033616" cy="644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H:\00 全社共通\ココロンイラスト\イラストカット\エコバッグセリフなし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776" y="5457805"/>
            <a:ext cx="969787" cy="123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1406044" y="3993877"/>
            <a:ext cx="1010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第５５回</a:t>
            </a:r>
            <a:endParaRPr kumimoji="1"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405913" y="4477424"/>
            <a:ext cx="10142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第５６回</a:t>
            </a:r>
            <a:endParaRPr kumimoji="1"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09518" y="4976780"/>
            <a:ext cx="1007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第５７回</a:t>
            </a:r>
            <a:endParaRPr kumimoji="1"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39123" y="7055041"/>
            <a:ext cx="67475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u="sng" dirty="0" smtClean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kumimoji="1" lang="ja-JP" altLang="en-US" sz="1600" u="sng" dirty="0" smtClean="0">
                <a:latin typeface="HG丸ｺﾞｼｯｸM-PRO" pitchFamily="50" charset="-128"/>
                <a:ea typeface="HG丸ｺﾞｼｯｸM-PRO" pitchFamily="50" charset="-128"/>
              </a:rPr>
              <a:t>道路状況等により、時間変更や中止となる場合もございます。</a:t>
            </a:r>
            <a:endParaRPr kumimoji="1" lang="ja-JP" altLang="en-US" sz="1600" u="sng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748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3379</TotalTime>
  <Words>145</Words>
  <Application>Microsoft Office PowerPoint</Application>
  <PresentationFormat>ユーザー設定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HGP行書体</vt:lpstr>
      <vt:lpstr>HGS創英角ﾎﾟｯﾌﾟ体</vt:lpstr>
      <vt:lpstr>HG丸ｺﾞｼｯｸM-PRO</vt:lpstr>
      <vt:lpstr>ＭＳ Ｐゴシック</vt:lpstr>
      <vt:lpstr>ＭＳ 明朝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</vt:vector>
  </TitlesOfParts>
  <Company>LAWSON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原田 倫子 ラストマイル推進部</dc:creator>
  <cp:lastModifiedBy>localadm</cp:lastModifiedBy>
  <cp:revision>266</cp:revision>
  <cp:lastPrinted>2023-09-08T02:37:46Z</cp:lastPrinted>
  <dcterms:created xsi:type="dcterms:W3CDTF">2017-09-07T05:51:59Z</dcterms:created>
  <dcterms:modified xsi:type="dcterms:W3CDTF">2023-11-06T01:50:40Z</dcterms:modified>
</cp:coreProperties>
</file>