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sldIdLst>
    <p:sldId id="259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65C7D"/>
    <a:srgbClr val="1B587C"/>
    <a:srgbClr val="DCE4E9"/>
    <a:srgbClr val="6FBA2C"/>
    <a:srgbClr val="4CAA26"/>
    <a:srgbClr val="035259"/>
    <a:srgbClr val="E6E6E6"/>
    <a:srgbClr val="DFA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882" autoAdjust="0"/>
  </p:normalViewPr>
  <p:slideViewPr>
    <p:cSldViewPr snapToGrid="0">
      <p:cViewPr varScale="1">
        <p:scale>
          <a:sx n="47" d="100"/>
          <a:sy n="47" d="100"/>
        </p:scale>
        <p:origin x="22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375" cy="498966"/>
          </a:xfrm>
          <a:prstGeom prst="rect">
            <a:avLst/>
          </a:prstGeom>
        </p:spPr>
        <p:txBody>
          <a:bodyPr vert="horz" lIns="92190" tIns="46096" rIns="92190" bIns="4609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3"/>
            <a:ext cx="2950374" cy="498966"/>
          </a:xfrm>
          <a:prstGeom prst="rect">
            <a:avLst/>
          </a:prstGeom>
        </p:spPr>
        <p:txBody>
          <a:bodyPr vert="horz" lIns="92190" tIns="46096" rIns="92190" bIns="46096" rtlCol="0"/>
          <a:lstStyle>
            <a:lvl1pPr algn="r">
              <a:defRPr sz="1200"/>
            </a:lvl1pPr>
          </a:lstStyle>
          <a:p>
            <a:fld id="{77DCA3D2-1C79-4E05-962E-B5622030017F}" type="datetimeFigureOut">
              <a:rPr kumimoji="1" lang="ja-JP" altLang="en-US" smtClean="0"/>
              <a:t>2021/7/26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3013"/>
            <a:ext cx="236855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6" rIns="92190" bIns="4609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83358"/>
            <a:ext cx="5446723" cy="3913364"/>
          </a:xfrm>
          <a:prstGeom prst="rect">
            <a:avLst/>
          </a:prstGeom>
        </p:spPr>
        <p:txBody>
          <a:bodyPr vert="horz" lIns="92190" tIns="46096" rIns="92190" bIns="4609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372"/>
            <a:ext cx="2950375" cy="498966"/>
          </a:xfrm>
          <a:prstGeom prst="rect">
            <a:avLst/>
          </a:prstGeom>
        </p:spPr>
        <p:txBody>
          <a:bodyPr vert="horz" lIns="92190" tIns="46096" rIns="92190" bIns="4609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8966"/>
          </a:xfrm>
          <a:prstGeom prst="rect">
            <a:avLst/>
          </a:prstGeom>
        </p:spPr>
        <p:txBody>
          <a:bodyPr vert="horz" lIns="92190" tIns="46096" rIns="92190" bIns="46096" rtlCol="0" anchor="b"/>
          <a:lstStyle>
            <a:lvl1pPr algn="r">
              <a:defRPr sz="1200"/>
            </a:lvl1pPr>
          </a:lstStyle>
          <a:p>
            <a:fld id="{E05421EC-6AA0-4E1B-8AC3-F1A04D4519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05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49120-5004-4D0A-B94D-07FC7E370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8018CC-8F7D-4EA8-B129-FCBB19732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D93F56-24E6-4EE4-AF81-FFCE0593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BC8C3B-C623-4FB2-A6FE-EAF69734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4A1956-001D-4555-9283-F21A52D2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744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861C92-8279-4242-B040-9D1622FBE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353F8A3-8795-4720-8666-F75432C6C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475B4E-E88A-4CCD-B132-872204C04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3C5D7F-F99E-4AE0-8F7A-8B8028FC5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51DBB2-661E-4B1F-89B0-ACC20831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BF46C5-E329-48DB-AAFF-41B2C059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87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85DD8E-C1F7-4A92-B878-EC2F32DEA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79A392-EFD5-4215-AEC2-598A08989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FE71A5-36DE-4EB0-B80E-60E3F87A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EB5DE6-271E-4695-9726-436BAC2A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B47A04-B91C-4A34-8234-31A6997A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24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E1470DA-F2E3-4372-9D8E-0732403EC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A0E879-58AB-4F1D-A27F-19C21698F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9762DA-34BC-4E3B-AEC9-55B16A2C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FA83BC-101E-4574-A674-B57A25EFA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9760AC-64C0-4CAE-9D8B-8A08D271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873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33310-2BF8-4C7E-A2EA-B5A180B1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0086D-9A11-489B-BBE9-598E17089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5640C-5BB9-4605-A0CF-F0A28EB9F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5D195B-FB84-4558-A93F-B7916CE0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209902-AAD1-4074-BE2D-9C04DBBF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41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8E6FE7-1BF5-4E05-8A54-EB929C20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48BEC9-8EEC-41A8-A194-205B1EA9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6E3D20-C40D-48F2-938A-EE3A2F7EA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F84EBF-61D9-422A-BEF7-0376E82D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F1BF7D-B22B-4206-9586-863516E7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7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CCEEFD-79B5-4EAA-9E19-DABE3F4A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C5F6E9-FE88-4A46-8638-F89BC84ED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230F0A-C9AD-4A47-B365-303A673B3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FFF285-5CA9-441F-8DDA-ED8D3BAD7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75B5E0-8D10-4CCB-AEB3-74456440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97B85B-6A70-40DD-995E-A35646C2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94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607C2C-721A-43F5-A1D4-E5D142CB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FA7DDC-C15B-430E-9495-6197BAB4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BE8E16-8050-4DA7-9158-B4555D9A5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A76494-3602-4DED-8A9E-8D3CBA468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DFE8438-F52A-4705-85C5-ACC584FAC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E7220A-E6FD-456C-89C3-EF26056B2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D6B7FC4-5C17-4FFE-ABE0-38BF7EFD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4E43569-1375-4B31-BF6B-485058ABF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59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8D1F4F-8F26-4E98-9AA1-A0054E90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81B2C1-8411-4C76-AD04-EC88AECA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76691A-2D02-4152-8EE9-FA9A28B4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5D312B-8F1B-4FD1-BA50-558BADB2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3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AA1F6E8-8F0B-4DFC-B32E-C86415D146D1}"/>
              </a:ext>
            </a:extLst>
          </p:cNvPr>
          <p:cNvSpPr/>
          <p:nvPr userDrawn="1"/>
        </p:nvSpPr>
        <p:spPr>
          <a:xfrm>
            <a:off x="3248172" y="10257182"/>
            <a:ext cx="1023582" cy="2397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DED90D-0B0E-4C2F-8482-277ACF9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9373" y="10073503"/>
            <a:ext cx="1700927" cy="5692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06FC974-5BB9-4992-A86E-5CEBB257172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380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99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7B4DA2-FE88-4625-B855-AAA3E320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7BD52D-A65C-4717-8D9B-238B40CCB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A073270-0720-46E4-9C2D-8C8977062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35D950-2C37-47EE-970A-B753C218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1160EA-42F2-4E36-91F2-61E1126A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C14724-05A8-44B6-B5A9-992BBFC7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53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9C99FC-6058-439B-809B-0919A2C03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5C346B-FB1B-41FB-BC61-1EE6636DE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9098A7-E5E5-4E18-ACCA-AA2CB62741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2E38BA-4930-4BB8-B466-3DE3C72AA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FE8943-2E0C-4194-BFAD-74FFD073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FC974-5BB9-4992-A86E-5CEBB25717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79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89701" y="7812356"/>
            <a:ext cx="3776459" cy="18839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赤ちゃんの手&#10;&#10;中程度の精度で自動的に生成された説明">
            <a:extLst>
              <a:ext uri="{FF2B5EF4-FFF2-40B4-BE49-F238E27FC236}">
                <a16:creationId xmlns:a16="http://schemas.microsoft.com/office/drawing/2014/main" id="{C58622C2-4791-4291-A36F-324EE83C16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6" b="14041"/>
          <a:stretch/>
        </p:blipFill>
        <p:spPr>
          <a:xfrm>
            <a:off x="-7615" y="1"/>
            <a:ext cx="7568676" cy="478004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FB75A51-24E0-4599-AD8E-D7A974C93D6A}"/>
              </a:ext>
            </a:extLst>
          </p:cNvPr>
          <p:cNvSpPr txBox="1"/>
          <p:nvPr/>
        </p:nvSpPr>
        <p:spPr>
          <a:xfrm>
            <a:off x="13447" y="125374"/>
            <a:ext cx="7555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/>
            <a:r>
              <a:rPr lang="ja-JP" altLang="en-US" sz="4800" dirty="0"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守りたい</a:t>
            </a:r>
            <a:endParaRPr lang="en-US" altLang="ja-JP" sz="4800" dirty="0"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indent="174625"/>
            <a:r>
              <a:rPr lang="ja-JP" altLang="en-US" sz="4800" dirty="0"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</a:t>
            </a:r>
            <a:r>
              <a:rPr lang="ja-JP" altLang="en-US" sz="4800" dirty="0" smtClean="0"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子のため</a:t>
            </a:r>
            <a:r>
              <a:rPr lang="ja-JP" altLang="en-US" sz="4800" dirty="0"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</a:t>
            </a:r>
            <a:r>
              <a:rPr lang="ja-JP" altLang="en-US" sz="4800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防災</a:t>
            </a:r>
            <a:r>
              <a:rPr lang="ja-JP" altLang="en-US" sz="4800" dirty="0">
                <a:effectLst>
                  <a:glow rad="127000">
                    <a:schemeClr val="bg1"/>
                  </a:glo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講座</a:t>
            </a:r>
            <a:endParaRPr kumimoji="1" lang="ja-JP" altLang="en-US" sz="4800" dirty="0">
              <a:effectLst>
                <a:glow rad="127000">
                  <a:schemeClr val="bg1"/>
                </a:glo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B8DE1456-84AB-4B4D-814F-81C19AA16C23}"/>
              </a:ext>
            </a:extLst>
          </p:cNvPr>
          <p:cNvSpPr/>
          <p:nvPr/>
        </p:nvSpPr>
        <p:spPr>
          <a:xfrm>
            <a:off x="-7615" y="9856059"/>
            <a:ext cx="7563679" cy="796741"/>
          </a:xfrm>
          <a:prstGeom prst="rect">
            <a:avLst/>
          </a:prstGeom>
          <a:solidFill>
            <a:srgbClr val="165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78C0129-6128-4487-B29D-950E7AECCFD1}"/>
              </a:ext>
            </a:extLst>
          </p:cNvPr>
          <p:cNvSpPr txBox="1"/>
          <p:nvPr/>
        </p:nvSpPr>
        <p:spPr>
          <a:xfrm>
            <a:off x="4005999" y="3168981"/>
            <a:ext cx="3582930" cy="165365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9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pc="-15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９月</a:t>
            </a:r>
            <a:r>
              <a:rPr lang="ja-JP" altLang="en-US" sz="7200" b="1" spc="-15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3200" b="1" spc="-15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</a:t>
            </a:r>
            <a:r>
              <a:rPr lang="en-US" altLang="ja-JP" sz="3200" b="1" spc="-15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200" b="1" spc="-15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土</a:t>
            </a:r>
            <a:r>
              <a:rPr lang="en-US" altLang="ja-JP" sz="3200" b="1" spc="-15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200" b="1" spc="-15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en-US" altLang="ja-JP" sz="3200" b="1" spc="-150" dirty="0">
              <a:effectLst>
                <a:glow rad="1270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lang="en-US" altLang="ja-JP" sz="3200" b="1" spc="-10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10:00</a:t>
            </a:r>
            <a:r>
              <a:rPr lang="ja-JP" altLang="en-US" sz="3200" b="1" spc="-100" dirty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</a:t>
            </a:r>
            <a:r>
              <a:rPr lang="en-US" altLang="ja-JP" sz="3200" b="1" spc="-100" dirty="0" smtClean="0"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12:00</a:t>
            </a:r>
            <a:endParaRPr lang="en-US" altLang="ja-JP" sz="3200" b="1" spc="-100" dirty="0">
              <a:effectLst>
                <a:glow rad="1270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F93F84E4-490A-4353-93ED-F24E5D315688}"/>
              </a:ext>
            </a:extLst>
          </p:cNvPr>
          <p:cNvSpPr/>
          <p:nvPr/>
        </p:nvSpPr>
        <p:spPr>
          <a:xfrm>
            <a:off x="3891529" y="3274441"/>
            <a:ext cx="108000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1"/>
          <a:lstStyle/>
          <a:p>
            <a:pPr algn="ctr"/>
            <a:r>
              <a:rPr lang="ja-JP" altLang="en-US" sz="16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開催日時</a:t>
            </a:r>
            <a:endParaRPr kumimoji="1" lang="ja-JP" altLang="en-US" sz="1600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9C4C199E-D1A0-4E13-BF61-6C54BF48D1C0}"/>
              </a:ext>
            </a:extLst>
          </p:cNvPr>
          <p:cNvSpPr/>
          <p:nvPr/>
        </p:nvSpPr>
        <p:spPr>
          <a:xfrm>
            <a:off x="3999486" y="4888539"/>
            <a:ext cx="3595956" cy="1013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 anchorCtr="0"/>
          <a:lstStyle/>
          <a:p>
            <a:r>
              <a:rPr lang="ja-JP" altLang="en-US" sz="1600" dirty="0" smtClean="0">
                <a:solidFill>
                  <a:schemeClr val="accent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　員</a:t>
            </a:r>
            <a:r>
              <a:rPr lang="ja-JP" altLang="en-US" sz="1600" dirty="0" smtClean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</a:t>
            </a:r>
            <a:r>
              <a:rPr lang="ja-JP" altLang="en-US" sz="1600" dirty="0" smtClean="0">
                <a:solidFill>
                  <a:schemeClr val="accent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会場参加</a:t>
            </a:r>
            <a:r>
              <a:rPr lang="en-US" altLang="ja-JP" sz="1600" dirty="0" smtClean="0">
                <a:solidFill>
                  <a:schemeClr val="accent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1600" dirty="0" smtClean="0">
                <a:solidFill>
                  <a:schemeClr val="accent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組（先着順）</a:t>
            </a:r>
            <a:endParaRPr lang="en-US" altLang="ja-JP" sz="1600" dirty="0" smtClean="0">
              <a:solidFill>
                <a:schemeClr val="accent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6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1600" dirty="0" smtClean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ja-JP" altLang="en-US" sz="1200" spc="-100" dirty="0" smtClean="0">
                <a:solidFill>
                  <a:schemeClr val="tx1"/>
                </a:solidFill>
                <a:latin typeface="+mn-ea"/>
              </a:rPr>
              <a:t>お子様と一緒に参加できます</a:t>
            </a:r>
            <a:endParaRPr lang="en-US" altLang="ja-JP" sz="1200" spc="-100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ts val="1700"/>
              </a:lnSpc>
            </a:pPr>
            <a:r>
              <a:rPr lang="ja-JP" altLang="en-US" sz="1200" spc="-100" dirty="0">
                <a:solidFill>
                  <a:schemeClr val="tx1"/>
                </a:solidFill>
                <a:effectLst/>
                <a:latin typeface="+mn-ea"/>
              </a:rPr>
              <a:t>　</a:t>
            </a:r>
            <a:r>
              <a:rPr lang="ja-JP" altLang="en-US" sz="1200" spc="-100" dirty="0" smtClean="0">
                <a:solidFill>
                  <a:schemeClr val="tx1"/>
                </a:solidFill>
                <a:effectLst/>
                <a:latin typeface="+mn-ea"/>
              </a:rPr>
              <a:t>　　　　　見守りスタッフやおもちゃなどあります</a:t>
            </a:r>
            <a:endParaRPr lang="en-US" altLang="ja-JP" sz="1200" dirty="0" smtClean="0">
              <a:solidFill>
                <a:schemeClr val="accent2"/>
              </a:solidFill>
              <a:effectLst/>
              <a:latin typeface="+mn-ea"/>
            </a:endParaRPr>
          </a:p>
          <a:p>
            <a:r>
              <a:rPr lang="ja-JP" altLang="en-US" sz="1600" dirty="0" smtClean="0">
                <a:solidFill>
                  <a:schemeClr val="accent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・</a:t>
            </a:r>
            <a:r>
              <a:rPr lang="en-US" altLang="ja-JP" sz="1600" dirty="0" smtClean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zoom</a:t>
            </a:r>
            <a:r>
              <a:rPr lang="ja-JP" altLang="en-US" sz="1600" dirty="0" smtClean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（視聴のみ）</a:t>
            </a:r>
            <a:r>
              <a:rPr lang="en-US" altLang="ja-JP" sz="1600" dirty="0" smtClean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1600" dirty="0" smtClean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名</a:t>
            </a:r>
            <a:endParaRPr lang="en-US" altLang="ja-JP" sz="1600" dirty="0">
              <a:solidFill>
                <a:schemeClr val="accent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1000" spc="-100" dirty="0">
              <a:solidFill>
                <a:schemeClr val="tx1"/>
              </a:solidFill>
              <a:effectLst/>
              <a:latin typeface="+mn-ea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7EF4B4A-58E6-49A6-B1A9-42F866F25B8C}"/>
              </a:ext>
            </a:extLst>
          </p:cNvPr>
          <p:cNvGrpSpPr>
            <a:grpSpLocks noChangeAspect="1"/>
          </p:cNvGrpSpPr>
          <p:nvPr/>
        </p:nvGrpSpPr>
        <p:grpSpPr>
          <a:xfrm>
            <a:off x="4181524" y="7640613"/>
            <a:ext cx="2803560" cy="2072335"/>
            <a:chOff x="3987917" y="8010521"/>
            <a:chExt cx="3384000" cy="2501387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667FACDD-55BE-4DB7-9C93-66AEF28D57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917" y="8010521"/>
              <a:ext cx="3384000" cy="250138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FF29B71-BBD5-42C6-8707-01333BE02303}"/>
                </a:ext>
              </a:extLst>
            </p:cNvPr>
            <p:cNvSpPr txBox="1"/>
            <p:nvPr/>
          </p:nvSpPr>
          <p:spPr>
            <a:xfrm>
              <a:off x="4009780" y="10144889"/>
              <a:ext cx="1227144" cy="3410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36000" tIns="36000" rIns="36000" bIns="0" rtlCol="0" anchor="ctr" anchorCtr="0">
              <a:spAutoFit/>
            </a:bodyPr>
            <a:lstStyle/>
            <a:p>
              <a:pPr algn="ctr"/>
              <a:r>
                <a:rPr lang="ja-JP" altLang="en-US" sz="800" b="1" dirty="0" smtClean="0">
                  <a:solidFill>
                    <a:schemeClr val="bg1"/>
                  </a:solidFill>
                  <a:latin typeface="+mn-ea"/>
                </a:rPr>
                <a:t>まちづくりセンター</a:t>
              </a:r>
              <a:r>
                <a:rPr lang="en-US" altLang="ja-JP" sz="800" b="1" dirty="0" smtClean="0">
                  <a:solidFill>
                    <a:schemeClr val="bg1"/>
                  </a:solidFill>
                  <a:latin typeface="+mn-ea"/>
                </a:rPr>
                <a:t>3</a:t>
              </a:r>
              <a:r>
                <a:rPr lang="ja-JP" altLang="en-US" sz="800" b="1" dirty="0" smtClean="0">
                  <a:solidFill>
                    <a:schemeClr val="bg1"/>
                  </a:solidFill>
                  <a:latin typeface="+mn-ea"/>
                </a:rPr>
                <a:t>階 活動フロア</a:t>
              </a:r>
              <a:endParaRPr kumimoji="1" lang="ja-JP" altLang="en-US" sz="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6989173-31C5-417A-BC68-61B6152C0A62}"/>
                </a:ext>
              </a:extLst>
            </p:cNvPr>
            <p:cNvSpPr/>
            <p:nvPr/>
          </p:nvSpPr>
          <p:spPr>
            <a:xfrm>
              <a:off x="5761123" y="9626360"/>
              <a:ext cx="179999" cy="2924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7267A61-1732-4DC9-895C-E73F766A9A04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025387" y="9772596"/>
              <a:ext cx="735736" cy="414668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表 23">
            <a:extLst>
              <a:ext uri="{FF2B5EF4-FFF2-40B4-BE49-F238E27FC236}">
                <a16:creationId xmlns:a16="http://schemas.microsoft.com/office/drawing/2014/main" id="{2DD313E4-1E90-46A4-8FC2-31FAC862E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25802"/>
              </p:ext>
            </p:extLst>
          </p:nvPr>
        </p:nvGraphicFramePr>
        <p:xfrm>
          <a:off x="4372349" y="212763"/>
          <a:ext cx="2956503" cy="63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773">
                  <a:extLst>
                    <a:ext uri="{9D8B030D-6E8A-4147-A177-3AD203B41FA5}">
                      <a16:colId xmlns:a16="http://schemas.microsoft.com/office/drawing/2014/main" val="4257883355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1715050296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91541848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2454898546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140443030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210348679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4238137468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2744347092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1069823664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533542447"/>
                    </a:ext>
                  </a:extLst>
                </a:gridCol>
                <a:gridCol w="268773">
                  <a:extLst>
                    <a:ext uri="{9D8B030D-6E8A-4147-A177-3AD203B41FA5}">
                      <a16:colId xmlns:a16="http://schemas.microsoft.com/office/drawing/2014/main" val="141141754"/>
                    </a:ext>
                  </a:extLst>
                </a:gridCol>
              </a:tblGrid>
              <a:tr h="2650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用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賀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地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区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</a:rPr>
                        <a:t>社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</a:rPr>
                        <a:t>会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福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祉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</a:rPr>
                        <a:t>協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議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会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27532"/>
                  </a:ext>
                </a:extLst>
              </a:tr>
              <a:tr h="2650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</a:rPr>
                        <a:t>子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育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</a:rPr>
                        <a:t>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世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代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向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solidFill>
                            <a:schemeClr val="bg1"/>
                          </a:solidFill>
                        </a:rPr>
                        <a:t>け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講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solidFill>
                            <a:schemeClr val="bg1"/>
                          </a:solidFill>
                        </a:rPr>
                        <a:t>座</a:t>
                      </a:r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103457"/>
                  </a:ext>
                </a:extLst>
              </a:tr>
            </a:tbl>
          </a:graphicData>
        </a:graphic>
      </p:graphicFrame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F34579DB-96F4-45E9-946E-79EBA8F5ACCD}"/>
              </a:ext>
            </a:extLst>
          </p:cNvPr>
          <p:cNvSpPr txBox="1"/>
          <p:nvPr/>
        </p:nvSpPr>
        <p:spPr>
          <a:xfrm>
            <a:off x="4472312" y="6774595"/>
            <a:ext cx="2941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用賀まちづくり</a:t>
            </a:r>
            <a:r>
              <a:rPr lang="ja-JP" altLang="en-US" sz="1600" dirty="0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センター</a:t>
            </a:r>
            <a:endParaRPr lang="en-US" altLang="ja-JP" sz="1600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16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1600" dirty="0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1600" dirty="0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階　活動フロア</a:t>
            </a:r>
            <a:r>
              <a:rPr lang="en-US" altLang="ja-JP" sz="16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en-US" altLang="ja-JP" sz="1600" dirty="0" smtClean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16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1600" dirty="0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ja-JP" altLang="en-US" sz="1200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（用賀２－２９－２２）</a:t>
            </a:r>
            <a:endParaRPr lang="en-US" altLang="ja-JP" sz="1200" dirty="0">
              <a:effectLst>
                <a:glow rad="127000">
                  <a:schemeClr val="bg1"/>
                </a:glow>
              </a:effectLst>
              <a:latin typeface="+mn-ea"/>
            </a:endParaRP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DCF0BC65-8445-420D-A8D1-9A42094A5B18}"/>
              </a:ext>
            </a:extLst>
          </p:cNvPr>
          <p:cNvSpPr/>
          <p:nvPr/>
        </p:nvSpPr>
        <p:spPr>
          <a:xfrm>
            <a:off x="3812266" y="6751410"/>
            <a:ext cx="108000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1"/>
          <a:lstStyle/>
          <a:p>
            <a:pPr algn="ctr"/>
            <a:r>
              <a:rPr kumimoji="1" lang="ja-JP" altLang="en-US" sz="1600" dirty="0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会   場</a:t>
            </a:r>
            <a:endParaRPr kumimoji="1" lang="ja-JP" altLang="en-US" sz="1600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0A62F02-7C5C-460B-871A-5E062881466F}"/>
              </a:ext>
            </a:extLst>
          </p:cNvPr>
          <p:cNvSpPr/>
          <p:nvPr/>
        </p:nvSpPr>
        <p:spPr>
          <a:xfrm>
            <a:off x="265271" y="5107433"/>
            <a:ext cx="1975748" cy="80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1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アウトドア防災ガイド</a:t>
            </a:r>
            <a:endParaRPr lang="en-US" altLang="ja-JP" sz="14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あんどう </a:t>
            </a:r>
            <a:r>
              <a:rPr lang="ja-JP" altLang="en-US" sz="14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りす </a:t>
            </a:r>
            <a:r>
              <a:rPr lang="ja-JP" altLang="en-US" sz="16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</a:t>
            </a:r>
            <a:endParaRPr kumimoji="1" lang="ja-JP" altLang="en-US" sz="16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13BE3C3-1336-4DBA-900B-FC2F61DC4B80}"/>
              </a:ext>
            </a:extLst>
          </p:cNvPr>
          <p:cNvSpPr txBox="1"/>
          <p:nvPr/>
        </p:nvSpPr>
        <p:spPr>
          <a:xfrm>
            <a:off x="267715" y="5877515"/>
            <a:ext cx="3509008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阪神淡路大震災の経験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と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アウトドアスキル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使った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日常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に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も役立つ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防災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情報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が聞けます。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ja-JP" sz="1100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生きる</a:t>
            </a:r>
            <a:r>
              <a:rPr lang="ja-JP" altLang="ja-JP" sz="11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知恵が得られると好評で、口コミで全国に</a:t>
            </a:r>
            <a:r>
              <a:rPr lang="ja-JP" altLang="ja-JP" sz="1100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広がり講演</a:t>
            </a:r>
            <a:r>
              <a:rPr lang="ja-JP" altLang="ja-JP" sz="1100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は毎年１００回</a:t>
            </a:r>
            <a:r>
              <a:rPr lang="ja-JP" altLang="ja-JP" sz="1100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以上</a:t>
            </a:r>
            <a:r>
              <a:rPr lang="ja-JP" altLang="en-US" sz="1100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！</a:t>
            </a:r>
            <a:endParaRPr lang="en-US" altLang="ja-JP" sz="11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女性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防災ネットワーク東京呼びかけ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人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en-US" altLang="ja-JP" sz="1100" kern="100" dirty="0" smtClean="0">
                <a:latin typeface="+mn-ea"/>
                <a:cs typeface="Times New Roman" panose="02020603050405020304" pitchFamily="18" charset="0"/>
              </a:rPr>
              <a:t>FM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西東京パーソナリティ　</a:t>
            </a: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著作「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家族の笑顔を守る暮らしの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知恵</a:t>
            </a:r>
            <a:r>
              <a:rPr lang="ja-JP" altLang="ja-JP" sz="1100" kern="100" dirty="0" err="1" smtClean="0">
                <a:latin typeface="+mn-ea"/>
                <a:cs typeface="Times New Roman" panose="02020603050405020304" pitchFamily="18" charset="0"/>
              </a:rPr>
              <a:t>りすの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四季</a:t>
            </a:r>
            <a:r>
              <a:rPr lang="ja-JP" altLang="en-US" sz="1100" kern="100" dirty="0" smtClean="0">
                <a:latin typeface="+mn-ea"/>
                <a:cs typeface="Times New Roman" panose="02020603050405020304" pitchFamily="18" charset="0"/>
              </a:rPr>
              <a:t>　</a:t>
            </a:r>
            <a:endParaRPr lang="en-US" altLang="ja-JP" sz="1100" kern="100" dirty="0" smtClean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0"/>
              </a:spcAft>
            </a:pPr>
            <a:r>
              <a:rPr lang="ja-JP" altLang="en-US" sz="11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だ</a:t>
            </a:r>
            <a:r>
              <a:rPr lang="ja-JP" altLang="ja-JP" sz="1100" kern="100" dirty="0">
                <a:latin typeface="+mn-ea"/>
                <a:cs typeface="Times New Roman" panose="02020603050405020304" pitchFamily="18" charset="0"/>
              </a:rPr>
              <a:t>より」新建新聞社　</a:t>
            </a:r>
            <a:r>
              <a:rPr lang="ja-JP" altLang="ja-JP" sz="1100" kern="100" dirty="0" smtClean="0">
                <a:latin typeface="+mn-ea"/>
                <a:cs typeface="Times New Roman" panose="02020603050405020304" pitchFamily="18" charset="0"/>
              </a:rPr>
              <a:t>他</a:t>
            </a:r>
            <a:endParaRPr lang="ja-JP" altLang="ja-JP" sz="11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AFAACD-4D07-4710-8407-A08FAB7FF033}"/>
              </a:ext>
            </a:extLst>
          </p:cNvPr>
          <p:cNvSpPr txBox="1"/>
          <p:nvPr/>
        </p:nvSpPr>
        <p:spPr>
          <a:xfrm>
            <a:off x="159620" y="3287295"/>
            <a:ext cx="398736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600" dirty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講座内容</a:t>
            </a:r>
            <a:endParaRPr kumimoji="1" lang="en-US" altLang="ja-JP" sz="1600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174625" indent="-174625">
              <a:spcBef>
                <a:spcPts val="600"/>
              </a:spcBef>
            </a:pPr>
            <a:r>
              <a:rPr lang="en-US" altLang="ja-JP" sz="1600" dirty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1.</a:t>
            </a:r>
            <a:r>
              <a:rPr lang="ja-JP" altLang="en-US" sz="1600" dirty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用賀地区の避難所、在宅避難について    </a:t>
            </a:r>
            <a:endParaRPr lang="en-US" altLang="ja-JP" sz="1600" dirty="0">
              <a:effectLst>
                <a:glow rad="127000">
                  <a:schemeClr val="bg1"/>
                </a:glow>
              </a:effectLst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marL="174625" indent="188913">
              <a:spcBef>
                <a:spcPts val="600"/>
              </a:spcBef>
            </a:pPr>
            <a:r>
              <a:rPr kumimoji="1" lang="ja-JP" altLang="en-US" sz="1200" dirty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用賀まちづくりセンター職員</a:t>
            </a:r>
            <a:endParaRPr kumimoji="1" lang="en-US" altLang="ja-JP" sz="1200" dirty="0">
              <a:effectLst>
                <a:glow rad="127000">
                  <a:schemeClr val="bg1"/>
                </a:glow>
              </a:effectLst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600" dirty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2</a:t>
            </a:r>
            <a:r>
              <a:rPr lang="en-US" altLang="ja-JP" sz="1600" dirty="0" smtClean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.</a:t>
            </a:r>
            <a:r>
              <a:rPr lang="ja-JP" altLang="en-US" sz="1600" dirty="0" smtClean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子育て世代のための防災講座</a:t>
            </a:r>
            <a:r>
              <a:rPr lang="en-US" altLang="ja-JP" sz="1600" dirty="0" smtClean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  </a:t>
            </a:r>
            <a:endParaRPr lang="en-US" altLang="ja-JP" sz="1600" dirty="0">
              <a:effectLst>
                <a:glow rad="127000">
                  <a:schemeClr val="bg1"/>
                </a:glow>
              </a:effectLst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 indent="363538">
              <a:spcBef>
                <a:spcPts val="300"/>
              </a:spcBef>
            </a:pP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アウトドア防災ガイド　あんどう </a:t>
            </a:r>
            <a:r>
              <a:rPr lang="ja-JP" altLang="en-US" sz="1400" dirty="0" err="1" smtClean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りす</a:t>
            </a:r>
            <a:r>
              <a:rPr lang="ja-JP" altLang="en-US" sz="1400" dirty="0" smtClean="0"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氏</a:t>
            </a:r>
            <a:endParaRPr kumimoji="1" lang="ja-JP" altLang="en-US" sz="1400" dirty="0">
              <a:effectLst>
                <a:glow rad="127000">
                  <a:schemeClr val="bg1"/>
                </a:glow>
              </a:effectLst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1028" name="Picture 4" descr="あんどうりす（あんどう・りす）">
            <a:extLst>
              <a:ext uri="{FF2B5EF4-FFF2-40B4-BE49-F238E27FC236}">
                <a16:creationId xmlns:a16="http://schemas.microsoft.com/office/drawing/2014/main" id="{DDFFB8EE-0B52-409E-8338-0355DF26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888539"/>
            <a:ext cx="1130698" cy="1065955"/>
          </a:xfrm>
          <a:prstGeom prst="ellipse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E69F889-018C-4CF4-86B2-F6203316D9AC}"/>
              </a:ext>
            </a:extLst>
          </p:cNvPr>
          <p:cNvSpPr txBox="1"/>
          <p:nvPr/>
        </p:nvSpPr>
        <p:spPr>
          <a:xfrm>
            <a:off x="489520" y="7870019"/>
            <a:ext cx="35575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dirty="0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申込方法　</a:t>
            </a:r>
            <a:endParaRPr lang="en-US" altLang="ja-JP" sz="1600" dirty="0" smtClean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下記</a:t>
            </a:r>
            <a:r>
              <a:rPr lang="en-US" altLang="ja-JP" sz="1200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QR</a:t>
            </a:r>
            <a:r>
              <a:rPr lang="ja-JP" altLang="en-US" sz="1200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コードから、または下記事務局にお電話にてお申込み</a:t>
            </a:r>
            <a:r>
              <a:rPr lang="ja-JP" altLang="en-US" sz="1200" dirty="0">
                <a:effectLst>
                  <a:glow rad="127000">
                    <a:schemeClr val="bg1"/>
                  </a:glow>
                </a:effectLst>
                <a:latin typeface="+mn-ea"/>
              </a:rPr>
              <a:t>ください。</a:t>
            </a:r>
            <a:endParaRPr lang="en-US" altLang="ja-JP" sz="1200" dirty="0">
              <a:effectLst>
                <a:glow rad="127000">
                  <a:schemeClr val="bg1"/>
                </a:glow>
              </a:effectLst>
              <a:latin typeface="+mn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38EC6E2-E192-48BB-A715-6AE4B200A3F1}"/>
              </a:ext>
            </a:extLst>
          </p:cNvPr>
          <p:cNvSpPr/>
          <p:nvPr/>
        </p:nvSpPr>
        <p:spPr>
          <a:xfrm>
            <a:off x="173144" y="4888539"/>
            <a:ext cx="108000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 anchorCtr="1"/>
          <a:lstStyle/>
          <a:p>
            <a:pPr algn="ctr"/>
            <a:r>
              <a:rPr lang="ja-JP" altLang="en-US" sz="1600" dirty="0" smtClean="0">
                <a:solidFill>
                  <a:schemeClr val="accent2"/>
                </a:solidFill>
                <a:effectLst>
                  <a:glow rad="1270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講師紹介</a:t>
            </a:r>
            <a:endParaRPr kumimoji="1" lang="ja-JP" altLang="en-US" sz="1600" dirty="0">
              <a:solidFill>
                <a:schemeClr val="accent2"/>
              </a:solidFill>
              <a:effectLst>
                <a:glow rad="1270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C4C199E-D1A0-4E13-BF61-6C54BF48D1C0}"/>
              </a:ext>
            </a:extLst>
          </p:cNvPr>
          <p:cNvSpPr/>
          <p:nvPr/>
        </p:nvSpPr>
        <p:spPr>
          <a:xfrm>
            <a:off x="4005999" y="6020122"/>
            <a:ext cx="3489012" cy="651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t" anchorCtr="0"/>
          <a:lstStyle/>
          <a:p>
            <a:r>
              <a:rPr lang="ja-JP" altLang="en-US" sz="1600" dirty="0" smtClean="0">
                <a:solidFill>
                  <a:schemeClr val="accent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参加費 </a:t>
            </a:r>
            <a:r>
              <a:rPr lang="ja-JP" altLang="en-US" sz="1600" dirty="0" smtClean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ja-JP" altLang="en-US" sz="1600" dirty="0" smtClean="0">
                <a:solidFill>
                  <a:schemeClr val="accent2"/>
                </a:solidFill>
                <a:effectLst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無料</a:t>
            </a:r>
            <a:endParaRPr lang="en-US" altLang="ja-JP" sz="1600" dirty="0" smtClean="0">
              <a:solidFill>
                <a:schemeClr val="accent2"/>
              </a:solidFill>
              <a:effectLst/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1600" spc="-1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1600" spc="-100" dirty="0" smtClean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          </a:t>
            </a:r>
            <a:r>
              <a:rPr lang="ja-JP" altLang="en-US" sz="1200" spc="-100" dirty="0" smtClean="0">
                <a:solidFill>
                  <a:schemeClr val="tx1"/>
                </a:solidFill>
                <a:effectLst/>
                <a:latin typeface="+mn-ea"/>
              </a:rPr>
              <a:t>（社</a:t>
            </a:r>
            <a:r>
              <a:rPr lang="ja-JP" altLang="en-US" sz="1200" spc="-100" dirty="0">
                <a:solidFill>
                  <a:schemeClr val="tx1"/>
                </a:solidFill>
                <a:effectLst/>
                <a:latin typeface="+mn-ea"/>
              </a:rPr>
              <a:t>協会費で負担しております）</a:t>
            </a:r>
            <a:endParaRPr kumimoji="1" lang="ja-JP" altLang="en-US" sz="1200" spc="-1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E69F889-018C-4CF4-86B2-F6203316D9AC}"/>
              </a:ext>
            </a:extLst>
          </p:cNvPr>
          <p:cNvSpPr txBox="1"/>
          <p:nvPr/>
        </p:nvSpPr>
        <p:spPr>
          <a:xfrm>
            <a:off x="1710623" y="8802144"/>
            <a:ext cx="21677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200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申込受付後、申込完了メール</a:t>
            </a:r>
            <a:endParaRPr lang="en-US" altLang="ja-JP" sz="1200" dirty="0" smtClean="0">
              <a:effectLst>
                <a:glow rad="127000">
                  <a:schemeClr val="bg1"/>
                </a:glow>
              </a:effectLst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が届きます。定員となり次第、</a:t>
            </a:r>
            <a:endParaRPr lang="en-US" altLang="ja-JP" sz="1200" dirty="0" smtClean="0">
              <a:effectLst>
                <a:glow rad="127000">
                  <a:schemeClr val="bg1"/>
                </a:glow>
              </a:effectLst>
              <a:latin typeface="+mn-ea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受付を終了いたします。</a:t>
            </a:r>
            <a:endParaRPr lang="en-US" altLang="ja-JP" sz="1200" dirty="0" smtClean="0">
              <a:effectLst>
                <a:glow rad="127000">
                  <a:schemeClr val="bg1"/>
                </a:glow>
              </a:effectLst>
              <a:latin typeface="+mn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03" y="6955472"/>
            <a:ext cx="768561" cy="116206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22" y="9988638"/>
            <a:ext cx="2567868" cy="41487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E69F889-018C-4CF4-86B2-F6203316D9AC}"/>
              </a:ext>
            </a:extLst>
          </p:cNvPr>
          <p:cNvSpPr txBox="1"/>
          <p:nvPr/>
        </p:nvSpPr>
        <p:spPr>
          <a:xfrm>
            <a:off x="448408" y="9913790"/>
            <a:ext cx="35575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お問合せ：社会福祉協議会用賀地区事務局</a:t>
            </a:r>
            <a:endParaRPr lang="en-US" altLang="ja-JP" sz="1200" dirty="0" smtClean="0">
              <a:effectLst>
                <a:glow rad="127000">
                  <a:schemeClr val="bg1"/>
                </a:glow>
              </a:effectLst>
              <a:latin typeface="+mn-ea"/>
            </a:endParaRPr>
          </a:p>
          <a:p>
            <a:pPr algn="ctr">
              <a:spcBef>
                <a:spcPts val="600"/>
              </a:spcBef>
            </a:pPr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０９０</a:t>
            </a:r>
            <a:r>
              <a:rPr lang="en-US" altLang="ja-JP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-</a:t>
            </a:r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９８１８</a:t>
            </a:r>
            <a:r>
              <a:rPr lang="en-US" altLang="ja-JP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-</a:t>
            </a:r>
            <a:r>
              <a:rPr lang="ja-JP" altLang="en-US" dirty="0" smtClean="0">
                <a:effectLst>
                  <a:glow rad="127000">
                    <a:schemeClr val="bg1"/>
                  </a:glow>
                </a:effectLst>
                <a:latin typeface="+mn-ea"/>
              </a:rPr>
              <a:t>３７４０</a:t>
            </a:r>
            <a:endParaRPr lang="en-US" altLang="ja-JP" dirty="0">
              <a:effectLst>
                <a:glow rad="127000">
                  <a:schemeClr val="bg1"/>
                </a:glow>
              </a:effectLst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7" y="8662347"/>
            <a:ext cx="940016" cy="940016"/>
          </a:xfrm>
          <a:prstGeom prst="rect">
            <a:avLst/>
          </a:prstGeom>
        </p:spPr>
      </p:pic>
      <p:sp>
        <p:nvSpPr>
          <p:cNvPr id="33" name="四角形: 角を丸くする 65">
            <a:extLst>
              <a:ext uri="{FF2B5EF4-FFF2-40B4-BE49-F238E27FC236}">
                <a16:creationId xmlns:a16="http://schemas.microsoft.com/office/drawing/2014/main" id="{371B15E9-C6EB-4F0E-B9A8-479D8960E6DC}"/>
              </a:ext>
            </a:extLst>
          </p:cNvPr>
          <p:cNvSpPr/>
          <p:nvPr/>
        </p:nvSpPr>
        <p:spPr>
          <a:xfrm rot="-300000">
            <a:off x="5309609" y="1957741"/>
            <a:ext cx="1958876" cy="951582"/>
          </a:xfrm>
          <a:prstGeom prst="roundRect">
            <a:avLst>
              <a:gd name="adj" fmla="val 23039"/>
            </a:avLst>
          </a:prstGeom>
          <a:solidFill>
            <a:srgbClr val="165C7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防災に役立つ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プレゼントも用意！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spcBef>
                <a:spcPts val="600"/>
              </a:spcBef>
            </a:pPr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持ち運びに便利な水袋と</a:t>
            </a:r>
            <a:endParaRPr kumimoji="1"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せたがや防災ブック</a:t>
            </a:r>
          </a:p>
        </p:txBody>
      </p:sp>
    </p:spTree>
    <p:extLst>
      <p:ext uri="{BB962C8B-B14F-4D97-AF65-F5344CB8AC3E}">
        <p14:creationId xmlns:p14="http://schemas.microsoft.com/office/powerpoint/2010/main" val="288129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295</Words>
  <Application>Microsoft Office PowerPoint</Application>
  <PresentationFormat>ユーザー設定</PresentationFormat>
  <Paragraphs>63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UD Digi Kyokasho NP-B</vt:lpstr>
      <vt:lpstr>UD デジタル 教科書体 N-B</vt:lpstr>
      <vt:lpstr>UD デジタル 教科書体 NK-B</vt:lpstr>
      <vt:lpstr>UD デジタル 教科書体 NP-B</vt:lpstr>
      <vt:lpstr>メイリオ</vt:lpstr>
      <vt:lpstr>游ゴシック</vt:lpstr>
      <vt:lpstr>Arial</vt:lpstr>
      <vt:lpstr>Calibri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会員ガイド</dc:title>
  <dc:creator>本田 一成</dc:creator>
  <cp:lastModifiedBy>localadm</cp:lastModifiedBy>
  <cp:revision>136</cp:revision>
  <cp:lastPrinted>2021-07-26T04:54:02Z</cp:lastPrinted>
  <dcterms:created xsi:type="dcterms:W3CDTF">2020-06-05T01:09:27Z</dcterms:created>
  <dcterms:modified xsi:type="dcterms:W3CDTF">2021-07-26T05:21:34Z</dcterms:modified>
</cp:coreProperties>
</file>