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FFD"/>
    <a:srgbClr val="F959E2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r">
              <a:defRPr sz="1300"/>
            </a:lvl1pPr>
          </a:lstStyle>
          <a:p>
            <a:fld id="{A931E8F4-813F-432B-9C5A-2BC40FD59FCA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6" rIns="94851" bIns="474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1" tIns="47426" rIns="94851" bIns="474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r">
              <a:defRPr sz="1300"/>
            </a:lvl1pPr>
          </a:lstStyle>
          <a:p>
            <a:fld id="{568C6974-0957-4CE8-8329-FBC090375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9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81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84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09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5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0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76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77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14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1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91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7EF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80F7-198F-4627-8493-47469900EAD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466D-540D-4ADF-8E86-A5D8496EA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09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0453" y="-16003"/>
            <a:ext cx="6844291" cy="9160003"/>
          </a:xfrm>
          <a:prstGeom prst="rect">
            <a:avLst/>
          </a:prstGeom>
          <a:solidFill>
            <a:srgbClr val="C7EFFD"/>
          </a:solidFill>
          <a:ln>
            <a:solidFill>
              <a:srgbClr val="C7E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-19963" y="-24310"/>
            <a:ext cx="6861921" cy="9168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Picture 16" descr="シンプルモコモコ吹き出しなフキダシ素材その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34" y="7289816"/>
            <a:ext cx="1687638" cy="1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 descr="シンプルモコモコ吹き出しなフキダシ素材その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07" y="7289816"/>
            <a:ext cx="1687638" cy="1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シンプルモコモコ吹き出しなフキダシ素材その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58" y="7289816"/>
            <a:ext cx="1687638" cy="1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シンプルモコモコ吹き出しなフキダシ素材その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7289816"/>
            <a:ext cx="1687638" cy="1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雲フキダシ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22" y="3044301"/>
            <a:ext cx="3217520" cy="3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雲フキダシ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" y="3044301"/>
            <a:ext cx="3217520" cy="3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シンプルモコモコ吹き出しなフキダシ素材その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4" y="652097"/>
            <a:ext cx="6654148" cy="13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818177" y="1452572"/>
            <a:ext cx="5449758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2000" b="1" dirty="0">
                <a:ln>
                  <a:solidFill>
                    <a:schemeClr val="bg1"/>
                  </a:solidFill>
                </a:ln>
              </a:rPr>
              <a:t>地域で支えあい・助け合い</a:t>
            </a:r>
          </a:p>
          <a:p>
            <a:pPr algn="ctr"/>
            <a:r>
              <a:rPr kumimoji="1" lang="ja-JP" altLang="en-US" sz="3600" b="1" dirty="0">
                <a:ln>
                  <a:solidFill>
                    <a:schemeClr val="bg1"/>
                  </a:solidFill>
                </a:ln>
              </a:rPr>
              <a:t>地区サポーター募集中！</a:t>
            </a:r>
          </a:p>
        </p:txBody>
      </p:sp>
      <p:sp>
        <p:nvSpPr>
          <p:cNvPr id="12" name="テキスト ボックス 25"/>
          <p:cNvSpPr txBox="1"/>
          <p:nvPr/>
        </p:nvSpPr>
        <p:spPr>
          <a:xfrm>
            <a:off x="5228047" y="8839068"/>
            <a:ext cx="1825055" cy="384024"/>
          </a:xfrm>
          <a:prstGeom prst="rect">
            <a:avLst/>
          </a:prstGeom>
          <a:noFill/>
          <a:ln w="19050">
            <a:noFill/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900"/>
              </a:lnSpc>
              <a:spcAft>
                <a:spcPts val="0"/>
              </a:spcAft>
            </a:pPr>
            <a:r>
              <a:rPr lang="en-US" altLang="ja-JP" sz="1400" kern="100" dirty="0">
                <a:effectLst/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>
                <a:effectLst/>
                <a:latin typeface="+mn-ea"/>
                <a:cs typeface="Times New Roman" panose="02020603050405020304" pitchFamily="18" charset="0"/>
              </a:rPr>
              <a:t>活動は一例です。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" y="103146"/>
            <a:ext cx="3080688" cy="497730"/>
          </a:xfrm>
          <a:prstGeom prst="rect">
            <a:avLst/>
          </a:prstGeom>
        </p:spPr>
      </p:pic>
      <p:pic>
        <p:nvPicPr>
          <p:cNvPr id="1036" name="Picture 12" descr="スーツを着たお爺さんのイラスト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7"/>
          <a:stretch/>
        </p:blipFill>
        <p:spPr bwMode="auto">
          <a:xfrm>
            <a:off x="50184" y="2917002"/>
            <a:ext cx="1239881" cy="13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953406" y="3271509"/>
            <a:ext cx="1944617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/>
              <a:t>退職後の時間を</a:t>
            </a:r>
            <a:endParaRPr kumimoji="1" lang="en-US" altLang="ja-JP" sz="1100" b="1" dirty="0"/>
          </a:p>
          <a:p>
            <a:pPr>
              <a:lnSpc>
                <a:spcPct val="150000"/>
              </a:lnSpc>
            </a:pPr>
            <a:r>
              <a:rPr kumimoji="1" lang="ja-JP" altLang="en-US" sz="1100" b="1" dirty="0"/>
              <a:t>地域活動に役立てたい！</a:t>
            </a:r>
            <a:endParaRPr kumimoji="1" lang="en-US" altLang="ja-JP" sz="1050" b="1" dirty="0"/>
          </a:p>
        </p:txBody>
      </p:sp>
      <p:pic>
        <p:nvPicPr>
          <p:cNvPr id="25" name="Picture 14" descr="おばさんのイラスト（中年女性）１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06" y="3966036"/>
            <a:ext cx="808856" cy="11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テキスト ボックス 54"/>
          <p:cNvSpPr txBox="1"/>
          <p:nvPr/>
        </p:nvSpPr>
        <p:spPr>
          <a:xfrm>
            <a:off x="1225420" y="4146734"/>
            <a:ext cx="1495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子育てが落ち着いたから空いた時間に　ボランティア！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50916" y="5210777"/>
            <a:ext cx="159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学業と両立して</a:t>
            </a:r>
            <a:endParaRPr kumimoji="1" lang="en-US" altLang="ja-JP" sz="1100" b="1" dirty="0"/>
          </a:p>
          <a:p>
            <a:r>
              <a:rPr kumimoji="1" lang="ja-JP" altLang="en-US" sz="1100" b="1" dirty="0"/>
              <a:t>ボランティアに挑戦</a:t>
            </a:r>
            <a:r>
              <a:rPr kumimoji="1" lang="en-US" altLang="ja-JP" sz="1100" b="1" dirty="0"/>
              <a:t>!</a:t>
            </a:r>
          </a:p>
        </p:txBody>
      </p:sp>
      <p:pic>
        <p:nvPicPr>
          <p:cNvPr id="1030" name="Picture 6" descr="留学生のイラスト（アジア人女性）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6" y="4712498"/>
            <a:ext cx="794268" cy="14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大学生のイラスト（男性）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9" y="4714094"/>
            <a:ext cx="901350" cy="14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紙に何かを書く会社員のイラスト（笑った顔・女性）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79" y="1635436"/>
            <a:ext cx="723289" cy="11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紙に何かを書く会社員のイラスト（笑った顔・男性）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97" y="1614771"/>
            <a:ext cx="743354" cy="114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171293" y="7273965"/>
            <a:ext cx="140227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見守り・傾聴</a:t>
            </a:r>
            <a:endParaRPr kumimoji="1" lang="en-US" altLang="ja-JP" sz="1400" b="1" dirty="0"/>
          </a:p>
        </p:txBody>
      </p:sp>
      <p:pic>
        <p:nvPicPr>
          <p:cNvPr id="47" name="Picture 2" descr="世間話をするお婆さんのイラスト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7" y="7591615"/>
            <a:ext cx="1206296" cy="10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英語のリスニングのイラスト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93" y="7561311"/>
            <a:ext cx="1366579" cy="11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358056" y="7273153"/>
            <a:ext cx="129256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外国人支援</a:t>
            </a:r>
            <a:endParaRPr kumimoji="1" lang="en-US" altLang="ja-JP" sz="1400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85760" y="7285930"/>
            <a:ext cx="153886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err="1"/>
              <a:t>ちょこっと</a:t>
            </a:r>
            <a:r>
              <a:rPr kumimoji="1" lang="ja-JP" altLang="en-US" sz="1400" b="1" dirty="0"/>
              <a:t>ｻﾎﾟｰﾄ</a:t>
            </a:r>
            <a:endParaRPr kumimoji="1" lang="en-US" altLang="ja-JP" sz="1400" b="1" dirty="0"/>
          </a:p>
        </p:txBody>
      </p:sp>
      <p:pic>
        <p:nvPicPr>
          <p:cNvPr id="59" name="Picture 10" descr="電球の交換ができない高齢者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65" y="7592579"/>
            <a:ext cx="719344" cy="12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2195033" y="2598187"/>
            <a:ext cx="250152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959E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社会福祉協議会にご相談ください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想いと想いをお繋ぎします！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835088" y="7307729"/>
            <a:ext cx="154848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地域・施設ｲﾍﾞﾝﾄ</a:t>
            </a:r>
            <a:endParaRPr kumimoji="1" lang="en-US" altLang="ja-JP" sz="1400" b="1" dirty="0"/>
          </a:p>
        </p:txBody>
      </p:sp>
      <p:pic>
        <p:nvPicPr>
          <p:cNvPr id="1040" name="Picture 16" descr="お祭りのイラスト「屋台」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25" y="7666812"/>
            <a:ext cx="1488718" cy="10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矢印イラスト／無料イラストなら「イラストAC」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7949" flipH="1">
            <a:off x="1315063" y="2033294"/>
            <a:ext cx="1166853" cy="12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四角形吹き出し 63"/>
          <p:cNvSpPr/>
          <p:nvPr/>
        </p:nvSpPr>
        <p:spPr>
          <a:xfrm>
            <a:off x="310323" y="6361397"/>
            <a:ext cx="6340301" cy="327124"/>
          </a:xfrm>
          <a:prstGeom prst="wedgeRectCallout">
            <a:avLst>
              <a:gd name="adj1" fmla="val -22680"/>
              <a:gd name="adj2" fmla="val 4492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ja-JP" altLang="en-US" sz="1600" b="1" dirty="0">
                <a:solidFill>
                  <a:schemeClr val="tx1"/>
                </a:solidFill>
              </a:rPr>
              <a:t>ボランティアに興味のある皆さま、ご連絡お待ちしております！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>
              <a:lnSpc>
                <a:spcPts val="1700"/>
              </a:lnSpc>
            </a:pPr>
            <a:r>
              <a:rPr kumimoji="1" lang="en-US" altLang="ja-JP" sz="1600" b="1" dirty="0">
                <a:solidFill>
                  <a:schemeClr val="tx1"/>
                </a:solidFill>
              </a:rPr>
              <a:t>〈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連絡先は裏面にございます</a:t>
            </a:r>
            <a:r>
              <a:rPr kumimoji="1" lang="en-US" altLang="ja-JP" sz="1600" b="1" dirty="0">
                <a:solidFill>
                  <a:schemeClr val="tx1"/>
                </a:solidFill>
              </a:rPr>
              <a:t>〉</a:t>
            </a:r>
          </a:p>
        </p:txBody>
      </p:sp>
      <p:pic>
        <p:nvPicPr>
          <p:cNvPr id="1028" name="Picture 4" descr="■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01" y="4720867"/>
            <a:ext cx="1109397" cy="12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テキスト ボックス 65"/>
          <p:cNvSpPr txBox="1"/>
          <p:nvPr/>
        </p:nvSpPr>
        <p:spPr>
          <a:xfrm>
            <a:off x="4318100" y="5083016"/>
            <a:ext cx="1944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+mn-ea"/>
              </a:rPr>
              <a:t>子ども食堂始めたい</a:t>
            </a:r>
            <a:endParaRPr kumimoji="1" lang="en-US" altLang="ja-JP" sz="11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+mn-ea"/>
              </a:rPr>
              <a:t>でも人手が足りないわ</a:t>
            </a:r>
            <a:r>
              <a:rPr kumimoji="1" lang="en-US" altLang="ja-JP" sz="1100" b="1" dirty="0">
                <a:latin typeface="+mn-ea"/>
              </a:rPr>
              <a:t>…</a:t>
            </a:r>
          </a:p>
        </p:txBody>
      </p:sp>
      <p:pic>
        <p:nvPicPr>
          <p:cNvPr id="4" name="Picture 6" descr="介護士のイラスト（男性）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1"/>
          <a:stretch/>
        </p:blipFill>
        <p:spPr bwMode="auto">
          <a:xfrm>
            <a:off x="3600384" y="3940016"/>
            <a:ext cx="843901" cy="12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4259714" y="4120703"/>
            <a:ext cx="20425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+mn-ea"/>
              </a:rPr>
              <a:t>地域・施設イベントの</a:t>
            </a:r>
            <a:endParaRPr kumimoji="1" lang="en-US" altLang="ja-JP" sz="11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+mn-ea"/>
              </a:rPr>
              <a:t>お手伝いが欲しいな</a:t>
            </a:r>
            <a:r>
              <a:rPr kumimoji="1" lang="en-US" altLang="ja-JP" sz="1100" b="1" dirty="0">
                <a:latin typeface="+mn-ea"/>
              </a:rPr>
              <a:t>…</a:t>
            </a:r>
          </a:p>
        </p:txBody>
      </p:sp>
      <p:pic>
        <p:nvPicPr>
          <p:cNvPr id="16" name="Picture 8" descr="スマートフォンを使うおばあさんのイラスト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11" y="2879583"/>
            <a:ext cx="990612" cy="14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テキスト ボックス 67"/>
          <p:cNvSpPr txBox="1"/>
          <p:nvPr/>
        </p:nvSpPr>
        <p:spPr>
          <a:xfrm>
            <a:off x="4271781" y="3274552"/>
            <a:ext cx="1944617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/>
              <a:t>スマホの使い方が</a:t>
            </a:r>
            <a:endParaRPr kumimoji="1" lang="en-US" altLang="ja-JP" sz="1100" b="1" dirty="0"/>
          </a:p>
          <a:p>
            <a:pPr>
              <a:lnSpc>
                <a:spcPct val="150000"/>
              </a:lnSpc>
            </a:pPr>
            <a:r>
              <a:rPr kumimoji="1" lang="ja-JP" altLang="en-US" sz="1100" b="1" dirty="0"/>
              <a:t>　　　　分からない</a:t>
            </a:r>
            <a:r>
              <a:rPr kumimoji="1" lang="en-US" altLang="ja-JP" sz="1100" b="1" dirty="0"/>
              <a:t>…</a:t>
            </a:r>
          </a:p>
        </p:txBody>
      </p:sp>
      <p:pic>
        <p:nvPicPr>
          <p:cNvPr id="17" name="Picture 10" descr="漫符「焦った汗」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3091">
            <a:off x="6259779" y="2938258"/>
            <a:ext cx="483738" cy="4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46754" y="2235623"/>
            <a:ext cx="163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ボランティア</a:t>
            </a:r>
            <a:endParaRPr kumimoji="1" lang="en-US" altLang="ja-JP" b="1" dirty="0"/>
          </a:p>
          <a:p>
            <a:r>
              <a:rPr kumimoji="1" lang="ja-JP" altLang="en-US" b="1" dirty="0"/>
              <a:t>　したい！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095003" y="2235623"/>
            <a:ext cx="163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お手伝いが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必要！</a:t>
            </a:r>
            <a:endParaRPr kumimoji="1" lang="en-US" altLang="ja-JP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56" y="7883"/>
            <a:ext cx="1437535" cy="1403034"/>
          </a:xfrm>
          <a:prstGeom prst="rect">
            <a:avLst/>
          </a:prstGeom>
        </p:spPr>
      </p:pic>
      <p:pic>
        <p:nvPicPr>
          <p:cNvPr id="54" name="Picture 2" descr="矢印イラスト／無料イラストなら「イラストAC」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6040" flipH="1" flipV="1">
            <a:off x="4405538" y="1948065"/>
            <a:ext cx="1115663" cy="13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テキスト ボックス 70"/>
          <p:cNvSpPr txBox="1"/>
          <p:nvPr/>
        </p:nvSpPr>
        <p:spPr>
          <a:xfrm>
            <a:off x="1602675" y="6874334"/>
            <a:ext cx="3746534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959E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～活動例～　活動者の声は裏面でご紹介♪</a:t>
            </a:r>
            <a:endParaRPr kumimoji="1" lang="en-US" altLang="ja-JP" sz="1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85775" y="942975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84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7EF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-4737" y="39"/>
            <a:ext cx="6859481" cy="9160003"/>
          </a:xfrm>
          <a:prstGeom prst="rect">
            <a:avLst/>
          </a:prstGeom>
          <a:solidFill>
            <a:srgbClr val="C7EFFD"/>
          </a:solidFill>
          <a:ln>
            <a:solidFill>
              <a:srgbClr val="C7E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-19963" y="-8268"/>
            <a:ext cx="6861921" cy="9168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4" descr="シンプルモコモコ吹き出しなフキダシ素材その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2" y="63710"/>
            <a:ext cx="6654148" cy="7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438659" y="505612"/>
            <a:ext cx="6340301" cy="309793"/>
          </a:xfrm>
          <a:prstGeom prst="wedgeRectCallout">
            <a:avLst>
              <a:gd name="adj1" fmla="val -22680"/>
              <a:gd name="adj2" fmla="val 4492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2400" dirty="0">
                <a:solidFill>
                  <a:schemeClr val="tx1"/>
                </a:solidFill>
              </a:rPr>
              <a:t>地区サポーター活動風景・活動者の声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7" y="21593"/>
            <a:ext cx="967744" cy="84193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431000" y="4601182"/>
            <a:ext cx="3412948" cy="279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/>
              <a:t>　◆対 象 </a:t>
            </a:r>
            <a:endParaRPr lang="en-US" altLang="ja-JP" sz="1200" b="1" dirty="0"/>
          </a:p>
          <a:p>
            <a:r>
              <a:rPr lang="ja-JP" altLang="en-US" sz="1400" dirty="0"/>
              <a:t>　</a:t>
            </a:r>
            <a:r>
              <a:rPr lang="ja-JP" altLang="en-US" sz="1100" dirty="0"/>
              <a:t>地域活動に意欲のある区民の方。</a:t>
            </a:r>
            <a:endParaRPr lang="en-US" altLang="ja-JP" sz="1100" dirty="0"/>
          </a:p>
          <a:p>
            <a:r>
              <a:rPr lang="ja-JP" altLang="en-US" sz="1100" dirty="0"/>
              <a:t>　 社会人、学生、主婦、定年後の方など様々な方 </a:t>
            </a:r>
            <a:endParaRPr lang="en-US" altLang="ja-JP" sz="1100" dirty="0"/>
          </a:p>
          <a:p>
            <a:r>
              <a:rPr lang="en-US" altLang="ja-JP" sz="1100" dirty="0"/>
              <a:t>     </a:t>
            </a:r>
            <a:r>
              <a:rPr lang="ja-JP" altLang="en-US" sz="1100" dirty="0"/>
              <a:t>が参加しています。</a:t>
            </a:r>
            <a:endParaRPr lang="en-US" altLang="ja-JP" sz="1100" dirty="0"/>
          </a:p>
          <a:p>
            <a:r>
              <a:rPr lang="en-US" altLang="ja-JP" sz="1100" dirty="0"/>
              <a:t>     </a:t>
            </a:r>
            <a:r>
              <a:rPr lang="ja-JP" altLang="en-US" sz="1100" dirty="0"/>
              <a:t>初めてボランティアに挑戦する方、お友だち同  </a:t>
            </a:r>
            <a:endParaRPr lang="en-US" altLang="ja-JP" sz="1100" dirty="0"/>
          </a:p>
          <a:p>
            <a:r>
              <a:rPr lang="en-US" altLang="ja-JP" sz="1100" dirty="0"/>
              <a:t>     </a:t>
            </a:r>
            <a:r>
              <a:rPr lang="ja-JP" altLang="en-US" sz="1100" dirty="0"/>
              <a:t>士での参加も大歓迎です！</a:t>
            </a:r>
            <a:endParaRPr lang="en-US" altLang="ja-JP" sz="1100" dirty="0"/>
          </a:p>
          <a:p>
            <a:pPr>
              <a:lnSpc>
                <a:spcPts val="1000"/>
              </a:lnSpc>
            </a:pPr>
            <a:endParaRPr lang="en-US" altLang="ja-JP" sz="1200" dirty="0"/>
          </a:p>
          <a:p>
            <a:r>
              <a:rPr lang="ja-JP" altLang="en-US" sz="1400" dirty="0"/>
              <a:t>    </a:t>
            </a:r>
            <a:r>
              <a:rPr lang="ja-JP" altLang="en-US" sz="1200" b="1" dirty="0"/>
              <a:t>◆活動場所・時間・頻度</a:t>
            </a:r>
            <a:endParaRPr lang="en-US" altLang="ja-JP" sz="1200" b="1" dirty="0"/>
          </a:p>
          <a:p>
            <a:r>
              <a:rPr lang="ja-JP" altLang="en-US" sz="1400" dirty="0"/>
              <a:t>    </a:t>
            </a:r>
            <a:r>
              <a:rPr lang="ja-JP" altLang="en-US" sz="1100" dirty="0"/>
              <a:t>原則としてお住まいの地域。時間帯は主に日中。</a:t>
            </a:r>
            <a:endParaRPr lang="en-US" altLang="ja-JP" sz="1100" dirty="0"/>
          </a:p>
          <a:p>
            <a:r>
              <a:rPr lang="en-US" altLang="ja-JP" sz="1100" dirty="0"/>
              <a:t>     </a:t>
            </a:r>
            <a:r>
              <a:rPr lang="ja-JP" altLang="en-US" sz="1100" dirty="0"/>
              <a:t>平日・週末、週</a:t>
            </a:r>
            <a:r>
              <a:rPr lang="en-US" altLang="ja-JP" sz="1100" dirty="0"/>
              <a:t>/</a:t>
            </a:r>
            <a:r>
              <a:rPr lang="ja-JP" altLang="en-US" sz="1100" dirty="0"/>
              <a:t>月ごと・単発など 様々な活動が　</a:t>
            </a:r>
            <a:endParaRPr lang="en-US" altLang="ja-JP" sz="1100" dirty="0"/>
          </a:p>
          <a:p>
            <a:r>
              <a:rPr lang="ja-JP" altLang="en-US" sz="1100" dirty="0"/>
              <a:t>　あります。</a:t>
            </a:r>
            <a:endParaRPr lang="en-US" altLang="ja-JP" sz="1100" dirty="0"/>
          </a:p>
          <a:p>
            <a:pPr>
              <a:lnSpc>
                <a:spcPts val="1000"/>
              </a:lnSpc>
            </a:pPr>
            <a:r>
              <a:rPr lang="ja-JP" altLang="en-US" sz="1200" dirty="0"/>
              <a:t> </a:t>
            </a:r>
            <a:endParaRPr lang="en-US" altLang="ja-JP" sz="1200" dirty="0"/>
          </a:p>
          <a:p>
            <a:r>
              <a:rPr lang="ja-JP" altLang="en-US" sz="1400" dirty="0"/>
              <a:t>    </a:t>
            </a:r>
            <a:r>
              <a:rPr lang="ja-JP" altLang="en-US" sz="1200" b="1" dirty="0"/>
              <a:t>◆保険</a:t>
            </a:r>
            <a:endParaRPr lang="en-US" altLang="ja-JP" sz="1200" b="1" dirty="0"/>
          </a:p>
          <a:p>
            <a:r>
              <a:rPr lang="ja-JP" altLang="en-US" sz="1400" dirty="0"/>
              <a:t>　</a:t>
            </a:r>
            <a:r>
              <a:rPr lang="ja-JP" altLang="en-US" sz="1100" dirty="0"/>
              <a:t>安心して活動していただくため、ボランティア　</a:t>
            </a:r>
            <a:endParaRPr lang="en-US" altLang="ja-JP" sz="1100" dirty="0"/>
          </a:p>
          <a:p>
            <a:r>
              <a:rPr lang="ja-JP" altLang="en-US" sz="1100" dirty="0"/>
              <a:t>　 保険に加入していただきます（費用負担無）</a:t>
            </a:r>
            <a:endParaRPr lang="en-US" altLang="ja-JP" sz="1100" dirty="0"/>
          </a:p>
        </p:txBody>
      </p:sp>
      <p:pic>
        <p:nvPicPr>
          <p:cNvPr id="3" name="Picture 2" descr="シンプル四角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 bwMode="auto">
          <a:xfrm>
            <a:off x="258820" y="7779560"/>
            <a:ext cx="6261072" cy="12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角丸四角形吹き出し 16"/>
          <p:cNvSpPr/>
          <p:nvPr/>
        </p:nvSpPr>
        <p:spPr>
          <a:xfrm>
            <a:off x="248455" y="7990220"/>
            <a:ext cx="6303871" cy="1061227"/>
          </a:xfrm>
          <a:prstGeom prst="wedgeRoundRectCallout">
            <a:avLst>
              <a:gd name="adj1" fmla="val -44506"/>
              <a:gd name="adj2" fmla="val -16333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chemeClr val="tx1"/>
                </a:solidFill>
              </a:rPr>
              <a:t>◎連絡先（平日</a:t>
            </a:r>
            <a:r>
              <a:rPr kumimoji="1" lang="en-US" altLang="ja-JP" sz="1400" dirty="0">
                <a:solidFill>
                  <a:schemeClr val="tx1"/>
                </a:solidFill>
              </a:rPr>
              <a:t>8</a:t>
            </a:r>
            <a:r>
              <a:rPr kumimoji="1" lang="ja-JP" altLang="en-US" sz="1400" dirty="0">
                <a:solidFill>
                  <a:schemeClr val="tx1"/>
                </a:solidFill>
              </a:rPr>
              <a:t>：</a:t>
            </a:r>
            <a:r>
              <a:rPr kumimoji="1" lang="en-US" altLang="ja-JP" sz="1400" dirty="0">
                <a:solidFill>
                  <a:schemeClr val="tx1"/>
                </a:solidFill>
              </a:rPr>
              <a:t>30</a:t>
            </a:r>
            <a:r>
              <a:rPr kumimoji="1" lang="ja-JP" altLang="en-US" sz="1400" dirty="0">
                <a:solidFill>
                  <a:schemeClr val="tx1"/>
                </a:solidFill>
              </a:rPr>
              <a:t>～</a:t>
            </a:r>
            <a:r>
              <a:rPr kumimoji="1" lang="en-US" altLang="ja-JP" sz="1400" dirty="0">
                <a:solidFill>
                  <a:schemeClr val="tx1"/>
                </a:solidFill>
              </a:rPr>
              <a:t>17</a:t>
            </a:r>
            <a:r>
              <a:rPr kumimoji="1" lang="ja-JP" altLang="en-US" sz="1400" dirty="0">
                <a:solidFill>
                  <a:schemeClr val="tx1"/>
                </a:solidFill>
              </a:rPr>
              <a:t>：</a:t>
            </a:r>
            <a:r>
              <a:rPr kumimoji="1" lang="en-US" altLang="ja-JP" sz="1400" dirty="0">
                <a:solidFill>
                  <a:schemeClr val="tx1"/>
                </a:solidFill>
              </a:rPr>
              <a:t>15</a:t>
            </a:r>
            <a:r>
              <a:rPr kumimoji="1" lang="ja-JP" altLang="en-US" sz="1400" dirty="0">
                <a:solidFill>
                  <a:schemeClr val="tx1"/>
                </a:solidFill>
              </a:rPr>
              <a:t>）お近くの地区事務局までご連絡ください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tx1"/>
                </a:solidFill>
              </a:rPr>
              <a:t>　奥沢地区事務局 　 </a:t>
            </a:r>
            <a:r>
              <a:rPr kumimoji="1" lang="en-US" altLang="ja-JP" sz="1400" dirty="0">
                <a:solidFill>
                  <a:schemeClr val="tx1"/>
                </a:solidFill>
              </a:rPr>
              <a:t>070-3946-9796     </a:t>
            </a:r>
            <a:r>
              <a:rPr kumimoji="1" lang="ja-JP" altLang="en-US" sz="1400" dirty="0">
                <a:solidFill>
                  <a:schemeClr val="tx1"/>
                </a:solidFill>
              </a:rPr>
              <a:t>用賀地区事務局　　   </a:t>
            </a:r>
            <a:r>
              <a:rPr kumimoji="1" lang="en-US" altLang="ja-JP" sz="1400" dirty="0">
                <a:solidFill>
                  <a:schemeClr val="tx1"/>
                </a:solidFill>
              </a:rPr>
              <a:t>090-9818-3740</a:t>
            </a: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tx1"/>
                </a:solidFill>
              </a:rPr>
              <a:t>　九品仏地区事務局  </a:t>
            </a:r>
            <a:r>
              <a:rPr kumimoji="1" lang="en-US" altLang="ja-JP" sz="1400" dirty="0">
                <a:solidFill>
                  <a:schemeClr val="tx1"/>
                </a:solidFill>
              </a:rPr>
              <a:t>070-3946-9797     </a:t>
            </a:r>
            <a:r>
              <a:rPr kumimoji="1" lang="ja-JP" altLang="en-US" sz="1400" dirty="0">
                <a:solidFill>
                  <a:schemeClr val="tx1"/>
                </a:solidFill>
              </a:rPr>
              <a:t>二子玉川地区事務局   </a:t>
            </a:r>
            <a:r>
              <a:rPr kumimoji="1" lang="en-US" altLang="ja-JP" sz="1400" dirty="0">
                <a:solidFill>
                  <a:schemeClr val="tx1"/>
                </a:solidFill>
              </a:rPr>
              <a:t>080-7738-7699</a:t>
            </a: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tx1"/>
                </a:solidFill>
              </a:rPr>
              <a:t>　等々力地区事務局  </a:t>
            </a:r>
            <a:r>
              <a:rPr kumimoji="1" lang="en-US" altLang="ja-JP" sz="1400" dirty="0">
                <a:solidFill>
                  <a:schemeClr val="tx1"/>
                </a:solidFill>
              </a:rPr>
              <a:t>070-3946-9798     </a:t>
            </a:r>
            <a:r>
              <a:rPr kumimoji="1" lang="ja-JP" altLang="en-US" sz="1400" dirty="0">
                <a:solidFill>
                  <a:schemeClr val="tx1"/>
                </a:solidFill>
              </a:rPr>
              <a:t>深沢地区事務局　　   </a:t>
            </a:r>
            <a:r>
              <a:rPr kumimoji="1" lang="en-US" altLang="ja-JP" sz="1400" dirty="0">
                <a:solidFill>
                  <a:schemeClr val="tx1"/>
                </a:solidFill>
              </a:rPr>
              <a:t>070-3946-9800</a:t>
            </a: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tx1"/>
                </a:solidFill>
              </a:rPr>
              <a:t>　上野毛地区事務局  </a:t>
            </a:r>
            <a:r>
              <a:rPr kumimoji="1" lang="en-US" altLang="ja-JP" sz="1400" dirty="0">
                <a:solidFill>
                  <a:schemeClr val="tx1"/>
                </a:solidFill>
              </a:rPr>
              <a:t>070-3946-9799</a:t>
            </a:r>
          </a:p>
          <a:p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6124"/>
          <a:stretch/>
        </p:blipFill>
        <p:spPr>
          <a:xfrm>
            <a:off x="123709" y="863544"/>
            <a:ext cx="1973179" cy="169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r="21253"/>
          <a:stretch/>
        </p:blipFill>
        <p:spPr>
          <a:xfrm>
            <a:off x="91210" y="2532183"/>
            <a:ext cx="1973179" cy="163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1" b="9244"/>
          <a:stretch/>
        </p:blipFill>
        <p:spPr>
          <a:xfrm>
            <a:off x="3439856" y="2564820"/>
            <a:ext cx="1877074" cy="156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b="30123"/>
          <a:stretch/>
        </p:blipFill>
        <p:spPr>
          <a:xfrm flipH="1">
            <a:off x="3429902" y="850608"/>
            <a:ext cx="1902888" cy="166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テキスト ボックス 21"/>
          <p:cNvSpPr txBox="1"/>
          <p:nvPr/>
        </p:nvSpPr>
        <p:spPr>
          <a:xfrm>
            <a:off x="153310" y="2174085"/>
            <a:ext cx="1891946" cy="3190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居場所スタッフ</a:t>
            </a:r>
            <a:endParaRPr kumimoji="1" lang="en-US" altLang="ja-JP" sz="1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5725" y="3910616"/>
            <a:ext cx="1879264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外国人のサポート</a:t>
            </a:r>
            <a:endParaRPr kumimoji="1" lang="en-US" altLang="ja-JP" sz="1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58606" y="2185394"/>
            <a:ext cx="1858324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子ども食堂スタッフ</a:t>
            </a:r>
            <a:endParaRPr kumimoji="1" lang="en-US" altLang="ja-JP" sz="1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86679" y="3884283"/>
            <a:ext cx="1802496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子どもの見守り</a:t>
            </a:r>
            <a:endParaRPr kumimoji="1" lang="en-US" altLang="ja-JP" sz="1400" b="1" dirty="0"/>
          </a:p>
        </p:txBody>
      </p:sp>
      <p:pic>
        <p:nvPicPr>
          <p:cNvPr id="1032" name="Picture 8" descr="アイコンになりそうなふきだ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5770" y="979932"/>
            <a:ext cx="1567203" cy="14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947285" y="1064763"/>
            <a:ext cx="16014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/>
              <a:t>　場所も近く参加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しやすかった。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近所にお友達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ができて地域の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輪が広がった</a:t>
            </a:r>
            <a:endParaRPr kumimoji="1" lang="en-US" altLang="ja-JP" sz="1200" dirty="0"/>
          </a:p>
        </p:txBody>
      </p:sp>
      <p:pic>
        <p:nvPicPr>
          <p:cNvPr id="26" name="Picture 8" descr="アイコンになりそうなふきだ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7828" y="941524"/>
            <a:ext cx="1537785" cy="15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アイコンになりそうなふきだ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5769" y="2662437"/>
            <a:ext cx="1567203" cy="14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897801" y="2902198"/>
            <a:ext cx="1713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kumimoji="1" lang="ja-JP" altLang="en-US" sz="1400" b="1" dirty="0">
                <a:solidFill>
                  <a:prstClr val="black"/>
                </a:solidFill>
              </a:rPr>
              <a:t>　</a:t>
            </a:r>
            <a:r>
              <a:rPr kumimoji="1" lang="ja-JP" altLang="en-US" sz="1200" dirty="0">
                <a:solidFill>
                  <a:prstClr val="black"/>
                </a:solidFill>
              </a:rPr>
              <a:t>自分の得意分野</a:t>
            </a:r>
            <a:endParaRPr kumimoji="1" lang="en-US" altLang="ja-JP" sz="1200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</a:pPr>
            <a:r>
              <a:rPr kumimoji="1" lang="ja-JP" altLang="en-US" sz="1200" dirty="0">
                <a:solidFill>
                  <a:prstClr val="black"/>
                </a:solidFill>
              </a:rPr>
              <a:t>　 を活かしながら</a:t>
            </a:r>
            <a:endParaRPr kumimoji="1" lang="en-US" altLang="ja-JP" sz="1200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</a:pPr>
            <a:r>
              <a:rPr kumimoji="1" lang="ja-JP" altLang="en-US" sz="1200" dirty="0">
                <a:solidFill>
                  <a:prstClr val="black"/>
                </a:solidFill>
              </a:rPr>
              <a:t>　活動ができて、</a:t>
            </a:r>
            <a:endParaRPr kumimoji="1" lang="en-US" altLang="ja-JP" sz="1200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</a:pPr>
            <a:r>
              <a:rPr kumimoji="1" lang="ja-JP" altLang="en-US" sz="1200" dirty="0">
                <a:solidFill>
                  <a:prstClr val="black"/>
                </a:solidFill>
              </a:rPr>
              <a:t>　やりがいがある！</a:t>
            </a:r>
            <a:endParaRPr kumimoji="1" lang="en-US" altLang="ja-JP" sz="1200" dirty="0">
              <a:solidFill>
                <a:prstClr val="black"/>
              </a:solidFill>
            </a:endParaRPr>
          </a:p>
          <a:p>
            <a:pPr algn="ctr"/>
            <a:endParaRPr kumimoji="1" lang="en-US" altLang="ja-JP" sz="1400" b="1" dirty="0"/>
          </a:p>
          <a:p>
            <a:pPr algn="ctr"/>
            <a:endParaRPr kumimoji="1" lang="ja-JP" altLang="en-US" sz="1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85031" y="1087324"/>
            <a:ext cx="16014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/>
              <a:t>　興味のあった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子ども関係の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ボランティア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ができて、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　楽しく活動中</a:t>
            </a:r>
            <a:endParaRPr kumimoji="1" lang="en-US" altLang="ja-JP" sz="1200" dirty="0"/>
          </a:p>
        </p:txBody>
      </p:sp>
      <p:pic>
        <p:nvPicPr>
          <p:cNvPr id="29" name="Picture 8" descr="アイコンになりそうなふきだ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4117" y="2659728"/>
            <a:ext cx="1567203" cy="14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5405175" y="2818211"/>
            <a:ext cx="134267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kumimoji="1" lang="ja-JP" altLang="en-US" sz="1200" dirty="0">
                <a:solidFill>
                  <a:prstClr val="black"/>
                </a:solidFill>
              </a:rPr>
              <a:t>子どもの安全な登下校のために責任とやりがいを感じながら</a:t>
            </a:r>
            <a:endParaRPr kumimoji="1" lang="en-US" altLang="ja-JP" sz="1200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</a:pPr>
            <a:r>
              <a:rPr kumimoji="1" lang="ja-JP" altLang="en-US" sz="1200" dirty="0">
                <a:solidFill>
                  <a:prstClr val="black"/>
                </a:solidFill>
              </a:rPr>
              <a:t>毎日活動中！</a:t>
            </a:r>
            <a:endParaRPr kumimoji="1" lang="en-US" altLang="ja-JP" sz="1200" dirty="0"/>
          </a:p>
          <a:p>
            <a:pPr algn="ctr"/>
            <a:endParaRPr kumimoji="1" lang="ja-JP" altLang="en-US" sz="1400" b="1" dirty="0"/>
          </a:p>
        </p:txBody>
      </p:sp>
      <p:sp>
        <p:nvSpPr>
          <p:cNvPr id="19" name="角丸四角形 18"/>
          <p:cNvSpPr/>
          <p:nvPr/>
        </p:nvSpPr>
        <p:spPr>
          <a:xfrm>
            <a:off x="85060" y="4414731"/>
            <a:ext cx="3333529" cy="330450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-45852" y="4620751"/>
            <a:ext cx="349959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　◆</a:t>
            </a:r>
            <a:r>
              <a:rPr lang="ja-JP" altLang="en-US" sz="1200" b="1" dirty="0"/>
              <a:t>ボランティア活動ってなんだろう？ </a:t>
            </a:r>
            <a:endParaRPr lang="en-US" altLang="ja-JP" sz="1200" b="1" dirty="0"/>
          </a:p>
          <a:p>
            <a:r>
              <a:rPr lang="ja-JP" altLang="en-US" sz="1200" dirty="0"/>
              <a:t>　</a:t>
            </a:r>
            <a:r>
              <a:rPr lang="ja-JP" altLang="en-US" sz="1100" dirty="0"/>
              <a:t>まずは挑戦！参加しやすい「地区サポーター」で</a:t>
            </a:r>
            <a:endParaRPr lang="en-US" altLang="ja-JP" sz="1100" dirty="0"/>
          </a:p>
          <a:p>
            <a:r>
              <a:rPr lang="ja-JP" altLang="en-US" sz="1100" dirty="0"/>
              <a:t>　ボラン ティアの第一歩を踏み出しませんか。</a:t>
            </a:r>
            <a:endParaRPr lang="en-US" altLang="ja-JP" sz="1100" dirty="0"/>
          </a:p>
          <a:p>
            <a:pPr>
              <a:lnSpc>
                <a:spcPts val="1000"/>
              </a:lnSpc>
            </a:pPr>
            <a:endParaRPr lang="en-US" altLang="ja-JP" sz="1200" dirty="0"/>
          </a:p>
          <a:p>
            <a:r>
              <a:rPr lang="ja-JP" altLang="en-US" sz="1200" dirty="0"/>
              <a:t>　◆</a:t>
            </a:r>
            <a:r>
              <a:rPr lang="ja-JP" altLang="en-US" sz="1200" b="1" dirty="0"/>
              <a:t>空き時間や、特技・経験を活かしたい</a:t>
            </a:r>
            <a:endParaRPr lang="en-US" altLang="ja-JP" sz="1200" b="1" dirty="0"/>
          </a:p>
          <a:p>
            <a:r>
              <a:rPr lang="ja-JP" altLang="en-US" sz="1200" dirty="0"/>
              <a:t> 　</a:t>
            </a:r>
            <a:r>
              <a:rPr lang="ja-JP" altLang="en-US" sz="1100" dirty="0"/>
              <a:t>企画準備段階から当日の支援まで、</a:t>
            </a:r>
            <a:r>
              <a:rPr lang="en-US" altLang="ja-JP" sz="1100" dirty="0"/>
              <a:t>1 </a:t>
            </a:r>
            <a:r>
              <a:rPr lang="ja-JP" altLang="en-US" sz="1100" dirty="0"/>
              <a:t>日だけでも　</a:t>
            </a:r>
            <a:endParaRPr lang="en-US" altLang="ja-JP" sz="1100" dirty="0"/>
          </a:p>
          <a:p>
            <a:r>
              <a:rPr lang="ja-JP" altLang="en-US" sz="1100" dirty="0"/>
              <a:t>　 イベント単位でも活動できます。内容も様々です。</a:t>
            </a:r>
            <a:endParaRPr lang="en-US" altLang="ja-JP" sz="1100" dirty="0"/>
          </a:p>
          <a:p>
            <a:pPr>
              <a:lnSpc>
                <a:spcPts val="1000"/>
              </a:lnSpc>
            </a:pPr>
            <a:endParaRPr lang="en-US" altLang="ja-JP" sz="1200" dirty="0"/>
          </a:p>
          <a:p>
            <a:r>
              <a:rPr lang="ja-JP" altLang="en-US" sz="1200" dirty="0"/>
              <a:t> 　◆</a:t>
            </a:r>
            <a:r>
              <a:rPr lang="ja-JP" altLang="en-US" sz="1200" b="1" dirty="0"/>
              <a:t>地域の活動に参加してみたい </a:t>
            </a:r>
            <a:endParaRPr lang="en-US" altLang="ja-JP" sz="1200" b="1" dirty="0"/>
          </a:p>
          <a:p>
            <a:r>
              <a:rPr lang="ja-JP" altLang="en-US" sz="1200" dirty="0"/>
              <a:t>　</a:t>
            </a:r>
            <a:r>
              <a:rPr lang="ja-JP" altLang="en-US" sz="1100" dirty="0"/>
              <a:t>たとえば、子ども、高齢者、障害者など</a:t>
            </a:r>
            <a:r>
              <a:rPr lang="en-US" altLang="ja-JP" sz="1100" dirty="0"/>
              <a:t>…</a:t>
            </a:r>
          </a:p>
          <a:p>
            <a:r>
              <a:rPr lang="ja-JP" altLang="en-US" sz="1100" dirty="0"/>
              <a:t>　住み慣れたあなたの地域にも様々な地域活動があ</a:t>
            </a:r>
            <a:endParaRPr lang="en-US" altLang="ja-JP" sz="1100" dirty="0"/>
          </a:p>
          <a:p>
            <a:r>
              <a:rPr lang="ja-JP" altLang="en-US" sz="1100" dirty="0"/>
              <a:t>　ります。新しい発見や出会いがきっとあります。</a:t>
            </a:r>
            <a:endParaRPr lang="en-US" altLang="ja-JP" sz="1100" dirty="0"/>
          </a:p>
          <a:p>
            <a:pPr>
              <a:lnSpc>
                <a:spcPts val="1000"/>
              </a:lnSpc>
            </a:pPr>
            <a:endParaRPr lang="en-US" altLang="ja-JP" sz="1200" dirty="0"/>
          </a:p>
          <a:p>
            <a:r>
              <a:rPr lang="ja-JP" altLang="en-US" sz="1200" dirty="0"/>
              <a:t>　◆</a:t>
            </a:r>
            <a:r>
              <a:rPr lang="ja-JP" altLang="en-US" sz="1200" b="1" dirty="0"/>
              <a:t>いまできることで社会貢献がしたい</a:t>
            </a:r>
            <a:endParaRPr lang="en-US" altLang="ja-JP" sz="1200" b="1" dirty="0"/>
          </a:p>
          <a:p>
            <a:r>
              <a:rPr lang="ja-JP" altLang="en-US" sz="1200" dirty="0"/>
              <a:t> 　</a:t>
            </a:r>
            <a:r>
              <a:rPr lang="ja-JP" altLang="en-US" sz="1100" dirty="0"/>
              <a:t>活動内容は、社協や町会、自治会、</a:t>
            </a:r>
            <a:r>
              <a:rPr lang="en-US" altLang="ja-JP" sz="1100" dirty="0"/>
              <a:t>NPO</a:t>
            </a:r>
            <a:r>
              <a:rPr lang="ja-JP" altLang="en-US" sz="1100" dirty="0"/>
              <a:t>、各福祉</a:t>
            </a:r>
            <a:endParaRPr lang="en-US" altLang="ja-JP" sz="1100" dirty="0"/>
          </a:p>
          <a:p>
            <a:r>
              <a:rPr lang="ja-JP" altLang="en-US" sz="1100" dirty="0"/>
              <a:t>　 施設などが行う公益性の高い地域活動支援です。　</a:t>
            </a:r>
            <a:endParaRPr lang="en-US" altLang="ja-JP" sz="1100" dirty="0"/>
          </a:p>
          <a:p>
            <a:r>
              <a:rPr lang="ja-JP" altLang="en-US" sz="1100" dirty="0"/>
              <a:t>　　目で見て、肌で感じられる社会貢献です。 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3548733" y="4409071"/>
            <a:ext cx="3245993" cy="33101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773819" y="4262684"/>
            <a:ext cx="1935126" cy="2986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4197505" y="4285113"/>
            <a:ext cx="1935126" cy="2921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12733" y="4307137"/>
            <a:ext cx="171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募 集 要 項</a:t>
            </a:r>
            <a:endParaRPr kumimoji="1" lang="en-US" altLang="ja-JP" sz="14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3819" y="4280150"/>
            <a:ext cx="187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こんな方にオススメ</a:t>
            </a:r>
            <a:endParaRPr kumimoji="1" lang="en-US" altLang="ja-JP" sz="1400" b="1" dirty="0"/>
          </a:p>
        </p:txBody>
      </p:sp>
      <p:pic>
        <p:nvPicPr>
          <p:cNvPr id="1036" name="Picture 12" descr="キラキラ イラスト！しっとりと輝く！キラキラマーク イラスト | 商用フリー(無料)のイラスト素材なら「イラストマンション」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94" y="2710373"/>
            <a:ext cx="412684" cy="4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八分音符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12" y="2035601"/>
            <a:ext cx="257563" cy="26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星のイラスト（ピンク）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032">
            <a:off x="3147024" y="2007870"/>
            <a:ext cx="270035" cy="2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葉っぱのマーク（双葉）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247">
            <a:off x="6425154" y="3753600"/>
            <a:ext cx="289477" cy="2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9" y="7226162"/>
            <a:ext cx="997834" cy="1017388"/>
          </a:xfrm>
          <a:prstGeom prst="rect">
            <a:avLst/>
          </a:prstGeom>
        </p:spPr>
      </p:pic>
      <p:pic>
        <p:nvPicPr>
          <p:cNvPr id="2052" name="Picture 4" descr="エンピツ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6500">
            <a:off x="5926170" y="7425452"/>
            <a:ext cx="331298" cy="3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9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562</Words>
  <Application>Microsoft Office PowerPoint</Application>
  <PresentationFormat>画面に合わせる (4:3)</PresentationFormat>
  <Paragraphs>87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localadm</dc:creator>
  <cp:lastModifiedBy>佐藤里紗</cp:lastModifiedBy>
  <cp:revision>80</cp:revision>
  <cp:lastPrinted>2021-08-25T08:06:17Z</cp:lastPrinted>
  <dcterms:created xsi:type="dcterms:W3CDTF">2021-07-19T06:16:36Z</dcterms:created>
  <dcterms:modified xsi:type="dcterms:W3CDTF">2025-04-23T05:04:12Z</dcterms:modified>
</cp:coreProperties>
</file>