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7920038" cy="10439400"/>
  <p:notesSz cx="6807200" cy="9939338"/>
  <p:defaultTextStyle>
    <a:defPPr>
      <a:defRPr lang="ja-JP"/>
    </a:defPPr>
    <a:lvl1pPr marL="0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1pPr>
    <a:lvl2pPr marL="475808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2pPr>
    <a:lvl3pPr marL="951616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3pPr>
    <a:lvl4pPr marL="1427424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4pPr>
    <a:lvl5pPr marL="1903232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5pPr>
    <a:lvl6pPr marL="2379040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6pPr>
    <a:lvl7pPr marL="2854848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7pPr>
    <a:lvl8pPr marL="3330656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8pPr>
    <a:lvl9pPr marL="3806464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4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FF7C80"/>
    <a:srgbClr val="99FFCC"/>
    <a:srgbClr val="94C7E4"/>
    <a:srgbClr val="66FF33"/>
    <a:srgbClr val="69ADE5"/>
    <a:srgbClr val="FF66CC"/>
    <a:srgbClr val="FF5050"/>
    <a:srgbClr val="4CC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62" y="72"/>
      </p:cViewPr>
      <p:guideLst>
        <p:guide orient="horz" pos="3288"/>
        <p:guide pos="24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50528" cy="497523"/>
          </a:xfrm>
          <a:prstGeom prst="rect">
            <a:avLst/>
          </a:prstGeom>
        </p:spPr>
        <p:txBody>
          <a:bodyPr vert="horz" lIns="91477" tIns="45737" rIns="91477" bIns="457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9" y="4"/>
            <a:ext cx="2950528" cy="497523"/>
          </a:xfrm>
          <a:prstGeom prst="rect">
            <a:avLst/>
          </a:prstGeom>
        </p:spPr>
        <p:txBody>
          <a:bodyPr vert="horz" lIns="91477" tIns="45737" rIns="91477" bIns="45737" rtlCol="0"/>
          <a:lstStyle>
            <a:lvl1pPr algn="r">
              <a:defRPr sz="1200"/>
            </a:lvl1pPr>
          </a:lstStyle>
          <a:p>
            <a:fld id="{07DC5F7B-7A97-4B21-A775-07D3ED78983F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2013" y="1243013"/>
            <a:ext cx="25431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7" rIns="91477" bIns="457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6" y="4782902"/>
            <a:ext cx="5446396" cy="3913425"/>
          </a:xfrm>
          <a:prstGeom prst="rect">
            <a:avLst/>
          </a:prstGeom>
        </p:spPr>
        <p:txBody>
          <a:bodyPr vert="horz" lIns="91477" tIns="45737" rIns="91477" bIns="4573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1820"/>
            <a:ext cx="2950528" cy="497523"/>
          </a:xfrm>
          <a:prstGeom prst="rect">
            <a:avLst/>
          </a:prstGeom>
        </p:spPr>
        <p:txBody>
          <a:bodyPr vert="horz" lIns="91477" tIns="45737" rIns="91477" bIns="457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9" y="9441820"/>
            <a:ext cx="2950528" cy="497523"/>
          </a:xfrm>
          <a:prstGeom prst="rect">
            <a:avLst/>
          </a:prstGeom>
        </p:spPr>
        <p:txBody>
          <a:bodyPr vert="horz" lIns="91477" tIns="45737" rIns="91477" bIns="45737" rtlCol="0" anchor="b"/>
          <a:lstStyle>
            <a:lvl1pPr algn="r">
              <a:defRPr sz="1200"/>
            </a:lvl1pPr>
          </a:lstStyle>
          <a:p>
            <a:fld id="{06B333BC-0AC6-44D2-982F-53F7C9D38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10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1pPr>
    <a:lvl2pPr marL="475808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2pPr>
    <a:lvl3pPr marL="951616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3pPr>
    <a:lvl4pPr marL="1427424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4pPr>
    <a:lvl5pPr marL="1903232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5pPr>
    <a:lvl6pPr marL="2379040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6pPr>
    <a:lvl7pPr marL="2854848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7pPr>
    <a:lvl8pPr marL="3330656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8pPr>
    <a:lvl9pPr marL="3806464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708486"/>
            <a:ext cx="6732032" cy="3634458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483102"/>
            <a:ext cx="5940029" cy="2520438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8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74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55801"/>
            <a:ext cx="1707758" cy="88469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55801"/>
            <a:ext cx="5024274" cy="88469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52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602603"/>
            <a:ext cx="6831033" cy="4342500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986185"/>
            <a:ext cx="6831033" cy="2283618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16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779007"/>
            <a:ext cx="3366016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779007"/>
            <a:ext cx="3366016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96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55804"/>
            <a:ext cx="6831033" cy="20178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559104"/>
            <a:ext cx="3350547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813281"/>
            <a:ext cx="3350547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559104"/>
            <a:ext cx="3367048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813281"/>
            <a:ext cx="3367048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13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64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21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503083"/>
            <a:ext cx="4009519" cy="7418740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84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503083"/>
            <a:ext cx="4009519" cy="7418740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64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55804"/>
            <a:ext cx="6831033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779007"/>
            <a:ext cx="6831033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D8C9-76D1-497B-B7B6-0FD9C4C0DAFC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675780"/>
            <a:ext cx="2673013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73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kumimoji="1"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kumimoji="1"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gif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クレヨン丸"/>
          <p:cNvPicPr/>
          <p:nvPr/>
        </p:nvPicPr>
        <p:blipFill>
          <a:blip r:embed="rId2">
            <a:clrChange>
              <a:clrFrom>
                <a:srgbClr val="FFFDDB"/>
              </a:clrFrom>
              <a:clrTo>
                <a:srgbClr val="FFFDD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695">
            <a:off x="2820037" y="2179070"/>
            <a:ext cx="2888760" cy="864476"/>
          </a:xfrm>
          <a:prstGeom prst="rect">
            <a:avLst/>
          </a:prstGeom>
        </p:spPr>
      </p:pic>
      <p:pic>
        <p:nvPicPr>
          <p:cNvPr id="50" name="クレヨン丸"/>
          <p:cNvPicPr/>
          <p:nvPr/>
        </p:nvPicPr>
        <p:blipFill>
          <a:blip r:embed="rId2">
            <a:clrChange>
              <a:clrFrom>
                <a:srgbClr val="FFFDDB"/>
              </a:clrFrom>
              <a:clrTo>
                <a:srgbClr val="FFFDD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695">
            <a:off x="381339" y="2123241"/>
            <a:ext cx="2331689" cy="864476"/>
          </a:xfrm>
          <a:prstGeom prst="rect">
            <a:avLst/>
          </a:prstGeom>
        </p:spPr>
      </p:pic>
      <p:sp>
        <p:nvSpPr>
          <p:cNvPr id="2" name="テキスト ボックス 3"/>
          <p:cNvSpPr txBox="1"/>
          <p:nvPr/>
        </p:nvSpPr>
        <p:spPr>
          <a:xfrm>
            <a:off x="422019" y="654613"/>
            <a:ext cx="7074528" cy="135872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0" kern="100" dirty="0" smtClean="0">
                <a:effectLst/>
                <a:latin typeface="Century"/>
                <a:ea typeface="HGP創英角ﾎﾟｯﾌﾟ体"/>
                <a:cs typeface="Times New Roman"/>
              </a:rPr>
              <a:t>　　　</a:t>
            </a:r>
            <a:r>
              <a:rPr lang="ja-JP" sz="6000" kern="100" dirty="0" smtClean="0">
                <a:effectLst/>
                <a:latin typeface="Century"/>
                <a:ea typeface="HGP創英角ﾎﾟｯﾌﾟ体"/>
                <a:cs typeface="Times New Roman"/>
              </a:rPr>
              <a:t>お買い物ツアー</a:t>
            </a:r>
            <a:endParaRPr lang="en-US" altLang="ja-JP" sz="6000" kern="100" dirty="0" smtClean="0">
              <a:effectLst/>
              <a:latin typeface="Century"/>
              <a:ea typeface="HGP創英角ﾎﾟｯﾌﾟ体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2800" kern="100" dirty="0" smtClean="0">
                <a:effectLst/>
                <a:latin typeface="Century"/>
                <a:ea typeface="HGP創英角ﾎﾟｯﾌﾟ体"/>
                <a:cs typeface="Times New Roman"/>
              </a:rPr>
              <a:t>　　　　　　　　　</a:t>
            </a:r>
            <a:r>
              <a:rPr lang="ja-JP" altLang="en-US" sz="2800" kern="100" dirty="0">
                <a:latin typeface="Century"/>
                <a:ea typeface="HGP創英角ﾎﾟｯﾌﾟ体"/>
                <a:cs typeface="Times New Roman"/>
              </a:rPr>
              <a:t>　</a:t>
            </a:r>
            <a:r>
              <a:rPr lang="ja-JP" altLang="en-US" sz="2800" kern="100" dirty="0" smtClean="0">
                <a:latin typeface="Century"/>
                <a:ea typeface="HGP創英角ﾎﾟｯﾌﾟ体"/>
                <a:cs typeface="Times New Roman"/>
              </a:rPr>
              <a:t>　　　　</a:t>
            </a:r>
            <a:r>
              <a:rPr lang="ja-JP" altLang="en-US" sz="2800" kern="100" dirty="0" smtClean="0">
                <a:effectLst/>
                <a:latin typeface="Century"/>
                <a:ea typeface="HGP創英角ﾎﾟｯﾌﾟ体"/>
                <a:cs typeface="Times New Roman"/>
              </a:rPr>
              <a:t>に参加されませんか？</a:t>
            </a:r>
            <a:endParaRPr lang="ja-JP" sz="10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3400" y="2057724"/>
            <a:ext cx="5448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自宅前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または</a:t>
            </a:r>
            <a:r>
              <a:rPr kumimoji="1" lang="ja-JP" alt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自宅付近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まで</a:t>
            </a:r>
            <a:r>
              <a:rPr lang="ja-JP" alt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ワゴン車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が送迎します！</a:t>
            </a:r>
            <a:endParaRPr kumimoji="1" lang="ja-JP" altLang="en-US" sz="3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67504" y="5333053"/>
            <a:ext cx="2414451" cy="5788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時～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時</a:t>
            </a:r>
            <a:endParaRPr kumimoji="1" lang="ja-JP" altLang="en-US" sz="2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567" y="5186063"/>
            <a:ext cx="1141816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日　時：</a:t>
            </a:r>
            <a:endParaRPr kumimoji="1"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6195" y="6753846"/>
            <a:ext cx="5268105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行き先：喜多見商店街（</a:t>
            </a:r>
            <a:r>
              <a:rPr kumimoji="1" lang="ja-JP" altLang="en-US" sz="1870" u="dbl" dirty="0" smtClean="0">
                <a:latin typeface="HG丸ｺﾞｼｯｸM-PRO" pitchFamily="50" charset="-128"/>
                <a:ea typeface="HG丸ｺﾞｼｯｸM-PRO" pitchFamily="50" charset="-128"/>
              </a:rPr>
              <a:t>自由行動 約１時間</a:t>
            </a:r>
            <a:r>
              <a:rPr kumimoji="1"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kumimoji="1" lang="ja-JP" altLang="en-US" sz="187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428567" y="8479572"/>
            <a:ext cx="7115175" cy="1765185"/>
            <a:chOff x="428567" y="8759061"/>
            <a:chExt cx="7115175" cy="1765185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428567" y="9372599"/>
              <a:ext cx="7115175" cy="1151647"/>
              <a:chOff x="435029" y="9277349"/>
              <a:chExt cx="7115175" cy="1151647"/>
            </a:xfrm>
          </p:grpSpPr>
          <p:sp>
            <p:nvSpPr>
              <p:cNvPr id="13" name="テキスト ボックス 6"/>
              <p:cNvSpPr txBox="1"/>
              <p:nvPr/>
            </p:nvSpPr>
            <p:spPr>
              <a:xfrm>
                <a:off x="435029" y="9277349"/>
                <a:ext cx="7115175" cy="1151647"/>
              </a:xfrm>
              <a:prstGeom prst="rect">
                <a:avLst/>
              </a:prstGeom>
              <a:gradFill rotWithShape="1">
                <a:gsLst>
                  <a:gs pos="0">
                    <a:srgbClr val="C0504D">
                      <a:tint val="50000"/>
                      <a:satMod val="300000"/>
                    </a:srgbClr>
                  </a:gs>
                  <a:gs pos="35000">
                    <a:srgbClr val="C0504D">
                      <a:tint val="37000"/>
                      <a:satMod val="300000"/>
                    </a:srgbClr>
                  </a:gs>
                  <a:gs pos="100000">
                    <a:srgbClr val="C0504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C0504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spcAft>
                    <a:spcPts val="0"/>
                  </a:spcAft>
                </a:pPr>
                <a:r>
                  <a:rPr lang="ja-JP" sz="2000" kern="100" dirty="0" smtClean="0">
                    <a:effectLst/>
                    <a:latin typeface="Century"/>
                    <a:ea typeface="HGｺﾞｼｯｸM"/>
                    <a:cs typeface="Times New Roman"/>
                  </a:rPr>
                  <a:t>【申込み</a:t>
                </a:r>
                <a:r>
                  <a:rPr lang="ja-JP" altLang="en-US" sz="2000" kern="100" dirty="0" smtClean="0">
                    <a:effectLst/>
                    <a:latin typeface="Century"/>
                    <a:ea typeface="HGｺﾞｼｯｸM"/>
                    <a:cs typeface="Times New Roman"/>
                  </a:rPr>
                  <a:t>・お問い合わせ</a:t>
                </a:r>
                <a:r>
                  <a:rPr lang="ja-JP" sz="2000" kern="100" dirty="0" smtClean="0">
                    <a:effectLst/>
                    <a:latin typeface="Century"/>
                    <a:ea typeface="HGｺﾞｼｯｸM"/>
                    <a:cs typeface="Times New Roman"/>
                  </a:rPr>
                  <a:t>】</a:t>
                </a:r>
                <a:endParaRPr lang="en-US" altLang="ja-JP" sz="2000" kern="100" dirty="0" smtClean="0">
                  <a:effectLst/>
                  <a:latin typeface="Century"/>
                  <a:ea typeface="HGｺﾞｼｯｸM"/>
                  <a:cs typeface="Times New Roman"/>
                </a:endParaRPr>
              </a:p>
              <a:p>
                <a:pPr algn="l">
                  <a:spcAft>
                    <a:spcPts val="0"/>
                  </a:spcAft>
                </a:pPr>
                <a:r>
                  <a:rPr lang="en-US" altLang="ja-JP" sz="3600" b="1" kern="100" dirty="0" smtClean="0">
                    <a:effectLst/>
                    <a:latin typeface="Century"/>
                    <a:ea typeface="HGｺﾞｼｯｸM"/>
                    <a:cs typeface="Times New Roman"/>
                  </a:rPr>
                  <a:t>      </a:t>
                </a:r>
                <a:r>
                  <a:rPr lang="ja-JP" sz="3600" b="1" kern="100" dirty="0" smtClean="0">
                    <a:effectLst/>
                    <a:latin typeface="Century"/>
                    <a:ea typeface="HGｺﾞｼｯｸM"/>
                    <a:cs typeface="Times New Roman"/>
                  </a:rPr>
                  <a:t>０７０</a:t>
                </a:r>
                <a:r>
                  <a:rPr lang="en-US" sz="3600" b="1" kern="100" dirty="0">
                    <a:effectLst/>
                    <a:latin typeface="Century"/>
                    <a:ea typeface="HGｺﾞｼｯｸM"/>
                    <a:cs typeface="Times New Roman"/>
                  </a:rPr>
                  <a:t>-</a:t>
                </a:r>
                <a:r>
                  <a:rPr lang="ja-JP" sz="3600" b="1" kern="100" dirty="0">
                    <a:effectLst/>
                    <a:latin typeface="Century"/>
                    <a:ea typeface="HGｺﾞｼｯｸM"/>
                    <a:cs typeface="Times New Roman"/>
                  </a:rPr>
                  <a:t>３９４６</a:t>
                </a:r>
                <a:r>
                  <a:rPr lang="en-US" sz="3600" b="1" kern="100" dirty="0">
                    <a:effectLst/>
                    <a:latin typeface="Century"/>
                    <a:ea typeface="HGｺﾞｼｯｸM"/>
                    <a:cs typeface="Times New Roman"/>
                  </a:rPr>
                  <a:t>-</a:t>
                </a:r>
                <a:r>
                  <a:rPr lang="ja-JP" sz="3600" b="1" kern="100" dirty="0" smtClean="0">
                    <a:effectLst/>
                    <a:latin typeface="Century"/>
                    <a:ea typeface="HGｺﾞｼｯｸM"/>
                    <a:cs typeface="Times New Roman"/>
                  </a:rPr>
                  <a:t>９８０４</a:t>
                </a:r>
                <a:endParaRPr lang="en-US" altLang="ja-JP" sz="3600" b="1" kern="100" dirty="0" smtClean="0">
                  <a:effectLst/>
                  <a:latin typeface="Century"/>
                  <a:ea typeface="HGｺﾞｼｯｸM"/>
                  <a:cs typeface="Times New Roman"/>
                </a:endParaRPr>
              </a:p>
              <a:p>
                <a:r>
                  <a:rPr lang="ja-JP" altLang="en-US" sz="1600" dirty="0" smtClean="0">
                    <a:latin typeface="HG丸ｺﾞｼｯｸM-PRO" pitchFamily="50" charset="-128"/>
                    <a:ea typeface="HG丸ｺﾞｼｯｸM-PRO" pitchFamily="50" charset="-128"/>
                  </a:rPr>
                  <a:t>　　　　              </a:t>
                </a:r>
                <a:r>
                  <a:rPr lang="en-US" altLang="ja-JP" sz="1600" dirty="0" smtClean="0">
                    <a:latin typeface="HG丸ｺﾞｼｯｸM-PRO" pitchFamily="50" charset="-128"/>
                    <a:ea typeface="HG丸ｺﾞｼｯｸM-PRO" pitchFamily="50" charset="-128"/>
                  </a:rPr>
                  <a:t>※ </a:t>
                </a:r>
                <a:r>
                  <a:rPr lang="ja-JP" altLang="en-US" sz="1600" dirty="0" smtClean="0">
                    <a:latin typeface="HG丸ｺﾞｼｯｸM-PRO" pitchFamily="50" charset="-128"/>
                    <a:ea typeface="HG丸ｺﾞｼｯｸM-PRO" pitchFamily="50" charset="-128"/>
                  </a:rPr>
                  <a:t>お 気 軽 に お 問 合 せ く だ さ い 。</a:t>
                </a:r>
                <a:endParaRPr lang="en-US" altLang="ja-JP" sz="1600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l">
                  <a:spcAft>
                    <a:spcPts val="0"/>
                  </a:spcAft>
                </a:pPr>
                <a:r>
                  <a:rPr lang="ja-JP" sz="3200" kern="100" dirty="0">
                    <a:effectLst/>
                    <a:latin typeface="Century"/>
                    <a:ea typeface="HGｺﾞｼｯｸM"/>
                    <a:cs typeface="Times New Roman"/>
                  </a:rPr>
                  <a:t>　</a:t>
                </a:r>
                <a:endParaRPr lang="ja-JP" sz="105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14" name="テキスト ボックス 46"/>
              <p:cNvSpPr txBox="1"/>
              <p:nvPr/>
            </p:nvSpPr>
            <p:spPr>
              <a:xfrm>
                <a:off x="3417319" y="9315955"/>
                <a:ext cx="4101190" cy="4572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>
                  <a:spcAft>
                    <a:spcPts val="0"/>
                  </a:spcAft>
                </a:pPr>
                <a:r>
                  <a:rPr lang="ja-JP" sz="1800" kern="100" dirty="0">
                    <a:effectLst/>
                    <a:ea typeface="HGｺﾞｼｯｸM"/>
                    <a:cs typeface="Times New Roman"/>
                  </a:rPr>
                  <a:t>社会福祉協議会　喜多見地区事務局</a:t>
                </a:r>
                <a:endParaRPr lang="ja-JP" sz="1000" kern="100" dirty="0">
                  <a:effectLst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15" name="テキスト ボックス 16"/>
            <p:cNvSpPr txBox="1"/>
            <p:nvPr/>
          </p:nvSpPr>
          <p:spPr>
            <a:xfrm>
              <a:off x="458354" y="8759061"/>
              <a:ext cx="6999074" cy="630894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050" kern="100" dirty="0">
                  <a:effectLst/>
                  <a:latin typeface="Century"/>
                  <a:ea typeface="HG丸ｺﾞｼｯｸM-PRO"/>
                  <a:cs typeface="Times New Roman"/>
                </a:rPr>
                <a:t>実施主体：喜多見まちづくりセンター、喜多見あんしんすこやかセンター、社会福祉協議会喜多見地区事務局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just">
                <a:spcAft>
                  <a:spcPts val="0"/>
                </a:spcAft>
              </a:pPr>
              <a:r>
                <a:rPr lang="ja-JP" sz="1050" kern="100" dirty="0">
                  <a:effectLst/>
                  <a:latin typeface="Century"/>
                  <a:ea typeface="HG丸ｺﾞｼｯｸM-PRO"/>
                  <a:cs typeface="Times New Roman"/>
                </a:rPr>
                <a:t>協力団体：ミニデイわくわく</a:t>
              </a:r>
              <a:r>
                <a:rPr lang="ja-JP" sz="105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、</a:t>
              </a:r>
              <a:r>
                <a:rPr lang="en-US" sz="105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JA</a:t>
              </a:r>
              <a:r>
                <a:rPr lang="ja-JP" sz="1050" kern="100" dirty="0">
                  <a:effectLst/>
                  <a:latin typeface="Century"/>
                  <a:ea typeface="HG丸ｺﾞｼｯｸM-PRO"/>
                  <a:cs typeface="Times New Roman"/>
                </a:rPr>
                <a:t>東京中央セレモニーセンター、甘味処わらびー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indent="666750" algn="just">
                <a:spcAft>
                  <a:spcPts val="0"/>
                </a:spcAft>
              </a:pPr>
              <a:r>
                <a:rPr lang="ja-JP" sz="1050" kern="100" dirty="0">
                  <a:effectLst/>
                  <a:latin typeface="Century"/>
                  <a:ea typeface="HG丸ｺﾞｼｯｸM-PRO"/>
                  <a:cs typeface="Times New Roman"/>
                </a:rPr>
                <a:t>喜多見商店街振興組合</a:t>
              </a:r>
              <a:r>
                <a:rPr lang="ja-JP" sz="105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、喜多見</a:t>
              </a:r>
              <a:r>
                <a:rPr lang="ja-JP" sz="1050" kern="100" dirty="0">
                  <a:effectLst/>
                  <a:latin typeface="Century"/>
                  <a:ea typeface="HG丸ｺﾞｼｯｸM-PRO"/>
                  <a:cs typeface="Times New Roman"/>
                </a:rPr>
                <a:t>地区民生委員・児童委員協</a:t>
              </a:r>
              <a:r>
                <a:rPr lang="ja-JP" sz="105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議会</a:t>
              </a:r>
              <a:r>
                <a:rPr lang="ja-JP" altLang="en-US" sz="105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、</a:t>
              </a:r>
              <a:r>
                <a:rPr lang="ja-JP" altLang="en-US" sz="1050" dirty="0" smtClean="0">
                  <a:latin typeface="HG丸ｺﾞｼｯｸM-PRO" pitchFamily="50" charset="-128"/>
                  <a:ea typeface="HG丸ｺﾞｼｯｸM-PRO" pitchFamily="50" charset="-128"/>
                </a:rPr>
                <a:t>おおしま喜多見</a:t>
              </a:r>
              <a:r>
                <a:rPr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駅前医院</a:t>
              </a:r>
              <a:endParaRPr lang="ja-JP" sz="1050" kern="100" dirty="0">
                <a:effectLst/>
                <a:latin typeface="HG丸ｺﾞｼｯｸM-PRO" pitchFamily="50" charset="-128"/>
                <a:ea typeface="HG丸ｺﾞｼｯｸM-PRO" pitchFamily="50" charset="-128"/>
                <a:cs typeface="Times New Roman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179655" y="3443577"/>
            <a:ext cx="7336079" cy="1580331"/>
            <a:chOff x="121348" y="2953569"/>
            <a:chExt cx="7336079" cy="1580331"/>
          </a:xfrm>
        </p:grpSpPr>
        <p:pic>
          <p:nvPicPr>
            <p:cNvPr id="1027" name="Picture 3" descr="C:\Users\y_endoh\Desktop\無題.p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48" y="2953569"/>
              <a:ext cx="7336079" cy="15803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709397" y="3129600"/>
              <a:ext cx="6238875" cy="120032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＊</a:t>
              </a:r>
              <a:r>
                <a:rPr kumimoji="1"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買い物時間中は</a:t>
              </a:r>
              <a:r>
                <a:rPr kumimoji="1" lang="ja-JP" altLang="en-US" sz="18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自由行動</a:t>
              </a:r>
              <a:r>
                <a:rPr kumimoji="1"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！</a:t>
              </a:r>
              <a:r>
                <a:rPr kumimoji="1" lang="en-US" altLang="ja-JP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(</a:t>
              </a:r>
              <a:r>
                <a:rPr kumimoji="1"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喜多見商店街で約１時間</a:t>
              </a:r>
              <a:r>
                <a:rPr kumimoji="1" lang="en-US" altLang="ja-JP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)</a:t>
              </a:r>
            </a:p>
            <a:p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＊</a:t>
              </a:r>
              <a:r>
                <a:rPr lang="ja-JP" altLang="en-US" sz="18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付き添い</a:t>
              </a:r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があるので重い荷物も大丈夫！</a:t>
              </a:r>
              <a:r>
                <a:rPr lang="en-US" altLang="ja-JP" sz="1400" dirty="0" smtClean="0">
                  <a:latin typeface="HG丸ｺﾞｼｯｸM-PRO" pitchFamily="50" charset="-128"/>
                  <a:ea typeface="HG丸ｺﾞｼｯｸM-PRO" pitchFamily="50" charset="-128"/>
                </a:rPr>
                <a:t>※</a:t>
              </a:r>
              <a:r>
                <a:rPr lang="ja-JP" altLang="en-US" sz="1400" dirty="0" smtClean="0">
                  <a:latin typeface="HG丸ｺﾞｼｯｸM-PRO" pitchFamily="50" charset="-128"/>
                  <a:ea typeface="HG丸ｺﾞｼｯｸM-PRO" pitchFamily="50" charset="-128"/>
                </a:rPr>
                <a:t>希望者のみ</a:t>
              </a:r>
              <a:endParaRPr lang="en-US" altLang="ja-JP" sz="14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800" dirty="0">
                  <a:latin typeface="HG丸ｺﾞｼｯｸM-PRO" pitchFamily="50" charset="-128"/>
                  <a:ea typeface="HG丸ｺﾞｼｯｸM-PRO" pitchFamily="50" charset="-128"/>
                </a:rPr>
                <a:t>＊</a:t>
              </a:r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喜多見</a:t>
              </a:r>
              <a:r>
                <a:rPr lang="ja-JP" altLang="en-US" sz="1800" dirty="0">
                  <a:latin typeface="HG丸ｺﾞｼｯｸM-PRO" pitchFamily="50" charset="-128"/>
                  <a:ea typeface="HG丸ｺﾞｼｯｸM-PRO" pitchFamily="50" charset="-128"/>
                </a:rPr>
                <a:t>駅までの</a:t>
              </a:r>
              <a:r>
                <a:rPr lang="ja-JP" altLang="en-US" sz="1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片道利用</a:t>
              </a:r>
              <a:r>
                <a:rPr lang="ja-JP" altLang="en-US" sz="1800" dirty="0">
                  <a:latin typeface="HG丸ｺﾞｼｯｸM-PRO" pitchFamily="50" charset="-128"/>
                  <a:ea typeface="HG丸ｺﾞｼｯｸM-PRO" pitchFamily="50" charset="-128"/>
                </a:rPr>
                <a:t>だけでもＯＫ</a:t>
              </a:r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！</a:t>
              </a:r>
              <a:endParaRPr lang="en-US" altLang="ja-JP" sz="18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＊商店街の中に</a:t>
              </a:r>
              <a:r>
                <a:rPr lang="ja-JP" altLang="en-US" sz="18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休憩所</a:t>
              </a:r>
              <a:r>
                <a:rPr lang="ja-JP" altLang="en-US" sz="1800" dirty="0">
                  <a:latin typeface="HG丸ｺﾞｼｯｸM-PRO" pitchFamily="50" charset="-128"/>
                  <a:ea typeface="HG丸ｺﾞｼｯｸM-PRO" pitchFamily="50" charset="-128"/>
                </a:rPr>
                <a:t>あり</a:t>
              </a:r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！バスの待ち時間も心配なし☆</a:t>
              </a:r>
              <a:endParaRPr lang="en-US" altLang="ja-JP" sz="18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466195" y="6309249"/>
            <a:ext cx="7222490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対象者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：ご自身で歩ける方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（歩行器やベビーカー等の持ち込みも可能）</a:t>
            </a:r>
            <a:endPara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6195" y="7062871"/>
            <a:ext cx="205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70" dirty="0">
                <a:latin typeface="HG丸ｺﾞｼｯｸM-PRO" pitchFamily="50" charset="-128"/>
                <a:ea typeface="HG丸ｺﾞｼｯｸM-PRO" pitchFamily="50" charset="-128"/>
              </a:rPr>
              <a:t>参加費</a:t>
            </a:r>
            <a:r>
              <a:rPr kumimoji="1"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kumimoji="1"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無 料</a:t>
            </a:r>
            <a:endParaRPr kumimoji="1" lang="ja-JP" altLang="en-US" sz="28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58355" y="7583952"/>
            <a:ext cx="5252393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申込み</a:t>
            </a:r>
            <a:r>
              <a:rPr kumimoji="1"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：お電話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にて下記まで</a:t>
            </a:r>
            <a:r>
              <a:rPr kumimoji="1"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お申込みください</a:t>
            </a:r>
            <a:r>
              <a:rPr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87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平行四辺形 30"/>
          <p:cNvSpPr/>
          <p:nvPr/>
        </p:nvSpPr>
        <p:spPr>
          <a:xfrm>
            <a:off x="-103431" y="8330458"/>
            <a:ext cx="8173374" cy="160401"/>
          </a:xfrm>
          <a:prstGeom prst="parallelogram">
            <a:avLst/>
          </a:prstGeom>
          <a:pattFill prst="solidDmnd">
            <a:fgClr>
              <a:srgbClr val="C0504D">
                <a:lumMod val="60000"/>
                <a:lumOff val="40000"/>
              </a:srgbClr>
            </a:fgClr>
            <a:bgClr>
              <a:sysClr val="window" lastClr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5371197" y="6718022"/>
            <a:ext cx="1049838" cy="738188"/>
            <a:chOff x="261763" y="5774876"/>
            <a:chExt cx="1049838" cy="738188"/>
          </a:xfrm>
        </p:grpSpPr>
        <p:pic>
          <p:nvPicPr>
            <p:cNvPr id="41" name="図 40" descr="C:\Users\y_endoh\Desktop\450-2011041511292130485.jpg"/>
            <p:cNvPicPr/>
            <p:nvPr/>
          </p:nvPicPr>
          <p:blipFill>
            <a:blip r:embed="rId5" cstate="print">
              <a:clrChange>
                <a:clrFrom>
                  <a:srgbClr val="F3F3F3"/>
                </a:clrFrom>
                <a:clrTo>
                  <a:srgbClr val="F3F3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763" y="5774876"/>
              <a:ext cx="1049838" cy="7381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261763" y="5862794"/>
              <a:ext cx="1043414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400" dirty="0" smtClean="0">
                  <a:latin typeface="HGS創英角ﾎﾟｯﾌﾟ体" pitchFamily="50" charset="-128"/>
                  <a:ea typeface="HGS創英角ﾎﾟｯﾌﾟ体" pitchFamily="50" charset="-128"/>
                </a:rPr>
                <a:t>激安</a:t>
              </a:r>
              <a:endParaRPr kumimoji="1"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400" dirty="0" smtClean="0">
                  <a:latin typeface="HGS創英角ﾎﾟｯﾌﾟ体" pitchFamily="50" charset="-128"/>
                  <a:ea typeface="HGS創英角ﾎﾟｯﾌﾟ体" pitchFamily="50" charset="-128"/>
                </a:rPr>
                <a:t>スーパー</a:t>
              </a:r>
              <a:endParaRPr kumimoji="1" lang="ja-JP" altLang="en-US" sz="1400" dirty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5385733" y="7387094"/>
            <a:ext cx="1086824" cy="738188"/>
            <a:chOff x="3158431" y="7494649"/>
            <a:chExt cx="1086824" cy="738188"/>
          </a:xfrm>
        </p:grpSpPr>
        <p:pic>
          <p:nvPicPr>
            <p:cNvPr id="42" name="図 41" descr="C:\Users\y_endoh\Desktop\450-2011041511292130485.jpg"/>
            <p:cNvPicPr/>
            <p:nvPr/>
          </p:nvPicPr>
          <p:blipFill>
            <a:blip r:embed="rId6" cstate="print">
              <a:clrChange>
                <a:clrFrom>
                  <a:srgbClr val="F3F3F3"/>
                </a:clrFrom>
                <a:clrTo>
                  <a:srgbClr val="F3F3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8431" y="7494649"/>
              <a:ext cx="1086824" cy="7381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" name="テキスト ボックス 37"/>
            <p:cNvSpPr txBox="1"/>
            <p:nvPr/>
          </p:nvSpPr>
          <p:spPr>
            <a:xfrm>
              <a:off x="3180136" y="7612392"/>
              <a:ext cx="1043414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ja-JP" altLang="en-US" sz="1400" dirty="0" smtClean="0">
                  <a:latin typeface="HGS創英角ﾎﾟｯﾌﾟ体" pitchFamily="50" charset="-128"/>
                  <a:ea typeface="HGS創英角ﾎﾟｯﾌﾟ体" pitchFamily="50" charset="-128"/>
                </a:rPr>
                <a:t>郵便局</a:t>
              </a:r>
              <a:endParaRPr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400" dirty="0">
                  <a:latin typeface="HGS創英角ﾎﾟｯﾌﾟ体" pitchFamily="50" charset="-128"/>
                  <a:ea typeface="HGS創英角ﾎﾟｯﾌﾟ体" pitchFamily="50" charset="-128"/>
                </a:rPr>
                <a:t>銀行</a:t>
              </a:r>
              <a:endParaRPr kumimoji="1"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6443191" y="6747068"/>
            <a:ext cx="1103303" cy="614660"/>
            <a:chOff x="4238831" y="7000952"/>
            <a:chExt cx="1103303" cy="614660"/>
          </a:xfrm>
        </p:grpSpPr>
        <p:pic>
          <p:nvPicPr>
            <p:cNvPr id="43" name="図 42" descr="C:\Users\y_endoh\Desktop\450-2011041511292130485.jpg"/>
            <p:cNvPicPr/>
            <p:nvPr/>
          </p:nvPicPr>
          <p:blipFill>
            <a:blip r:embed="rId7" cstate="print">
              <a:clrChange>
                <a:clrFrom>
                  <a:srgbClr val="F3F3F3"/>
                </a:clrFrom>
                <a:clrTo>
                  <a:srgbClr val="F3F3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5255" y="7000952"/>
              <a:ext cx="1096879" cy="6146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テキスト ボックス 38"/>
            <p:cNvSpPr txBox="1"/>
            <p:nvPr/>
          </p:nvSpPr>
          <p:spPr>
            <a:xfrm>
              <a:off x="4238831" y="7168331"/>
              <a:ext cx="1043414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ja-JP" altLang="en-US" sz="1400" dirty="0" smtClean="0">
                  <a:latin typeface="HGS創英角ﾎﾟｯﾌﾟ体" pitchFamily="50" charset="-128"/>
                  <a:ea typeface="HGS創英角ﾎﾟｯﾌﾟ体" pitchFamily="50" charset="-128"/>
                </a:rPr>
                <a:t>衣類・靴</a:t>
              </a:r>
              <a:endParaRPr kumimoji="1"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412138" y="7343935"/>
            <a:ext cx="1188882" cy="738188"/>
            <a:chOff x="4157187" y="7555816"/>
            <a:chExt cx="1188882" cy="738188"/>
          </a:xfrm>
        </p:grpSpPr>
        <p:pic>
          <p:nvPicPr>
            <p:cNvPr id="44" name="図 43" descr="C:\Users\y_endoh\Desktop\450-2011041511292130485.jpg"/>
            <p:cNvPicPr/>
            <p:nvPr/>
          </p:nvPicPr>
          <p:blipFill>
            <a:blip r:embed="rId6" cstate="print">
              <a:clrChange>
                <a:clrFrom>
                  <a:srgbClr val="F3F3F3"/>
                </a:clrFrom>
                <a:clrTo>
                  <a:srgbClr val="F3F3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5098" y="7555816"/>
              <a:ext cx="1087147" cy="7381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" name="テキスト ボックス 39"/>
            <p:cNvSpPr txBox="1"/>
            <p:nvPr/>
          </p:nvSpPr>
          <p:spPr>
            <a:xfrm>
              <a:off x="4157187" y="7623201"/>
              <a:ext cx="1188882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ja-JP" altLang="en-US" sz="1400" dirty="0" smtClean="0">
                  <a:latin typeface="HGS創英角ﾎﾟｯﾌﾟ体" pitchFamily="50" charset="-128"/>
                  <a:ea typeface="HGS創英角ﾎﾟｯﾌﾟ体" pitchFamily="50" charset="-128"/>
                </a:rPr>
                <a:t>薬局</a:t>
              </a:r>
              <a:endParaRPr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lang="ja-JP" altLang="en-US" sz="1400" dirty="0">
                  <a:latin typeface="HGS創英角ﾎﾟｯﾌﾟ体" pitchFamily="50" charset="-128"/>
                  <a:ea typeface="HGS創英角ﾎﾟｯﾌﾟ体" pitchFamily="50" charset="-128"/>
                </a:rPr>
                <a:t>クリニック</a:t>
              </a:r>
              <a:endParaRPr kumimoji="1"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</p:grpSp>
      <p:pic>
        <p:nvPicPr>
          <p:cNvPr id="49" name="図 48" descr="C:\Users\y_endoh\AppData\Local\Microsoft\Windows\Temporary Internet Files\Content.IE5\16EOB3YJ\yoko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42" y="111390"/>
            <a:ext cx="1676400" cy="267335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466195" y="289135"/>
            <a:ext cx="359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 dirty="0"/>
              <a:t>お</a:t>
            </a:r>
            <a:r>
              <a:rPr kumimoji="1" lang="ja-JP" altLang="en-US" sz="2400" b="1" u="sng" dirty="0" smtClean="0"/>
              <a:t>買い物にお困りの方へ</a:t>
            </a:r>
            <a:endParaRPr kumimoji="1" lang="ja-JP" altLang="en-US" sz="2400" b="1" u="sng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53228"/>
            <a:ext cx="1295400" cy="1428179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240" y="1933288"/>
            <a:ext cx="1950604" cy="1716532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97" y="879702"/>
            <a:ext cx="654614" cy="195075"/>
          </a:xfrm>
          <a:prstGeom prst="rect">
            <a:avLst/>
          </a:prstGeom>
        </p:spPr>
      </p:pic>
      <p:sp>
        <p:nvSpPr>
          <p:cNvPr id="45" name="テキスト ボックス 44"/>
          <p:cNvSpPr txBox="1"/>
          <p:nvPr/>
        </p:nvSpPr>
        <p:spPr>
          <a:xfrm>
            <a:off x="466208" y="7915789"/>
            <a:ext cx="524454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70" dirty="0" smtClean="0">
                <a:latin typeface="HG丸ｺﾞｼｯｸM-PRO" pitchFamily="50" charset="-128"/>
                <a:ea typeface="HG丸ｺﾞｼｯｸM-PRO" pitchFamily="50" charset="-128"/>
              </a:rPr>
              <a:t>※ </a:t>
            </a:r>
            <a:r>
              <a:rPr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緊急事態宣言等で中止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になる場合もございます。</a:t>
            </a:r>
            <a:endParaRPr lang="en-US" altLang="ja-JP" sz="187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390921" y="4990886"/>
            <a:ext cx="37737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■１２月１３日（月）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■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１月１１日（火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smtClean="0">
                <a:latin typeface="HG丸ｺﾞｼｯｸM-PRO" pitchFamily="50" charset="-128"/>
                <a:ea typeface="HG丸ｺﾞｼｯｸM-PRO" pitchFamily="50" charset="-128"/>
              </a:rPr>
              <a:t>■</a:t>
            </a:r>
            <a:r>
              <a:rPr lang="ja-JP" altLang="en-US" sz="280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800" smtClean="0">
                <a:latin typeface="HG丸ｺﾞｼｯｸM-PRO" pitchFamily="50" charset="-128"/>
                <a:ea typeface="HG丸ｺﾞｼｯｸM-PRO" pitchFamily="50" charset="-128"/>
              </a:rPr>
              <a:t>２月１４日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（月）</a:t>
            </a:r>
            <a:endParaRPr lang="en-US" altLang="ja-JP" sz="280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280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280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6844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3083</TotalTime>
  <Words>274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HGP創英角ﾎﾟｯﾌﾟ体</vt:lpstr>
      <vt:lpstr>HGS創英角ﾎﾟｯﾌﾟ体</vt:lpstr>
      <vt:lpstr>HGｺﾞｼｯｸM</vt:lpstr>
      <vt:lpstr>HG丸ｺﾞｼｯｸM-PRO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>LAWSON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原田 倫子 ラストマイル推進部</dc:creator>
  <cp:lastModifiedBy>localadm</cp:lastModifiedBy>
  <cp:revision>226</cp:revision>
  <cp:lastPrinted>2020-10-23T04:51:26Z</cp:lastPrinted>
  <dcterms:created xsi:type="dcterms:W3CDTF">2017-09-07T05:51:59Z</dcterms:created>
  <dcterms:modified xsi:type="dcterms:W3CDTF">2021-11-10T02:51:06Z</dcterms:modified>
</cp:coreProperties>
</file>