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7920038" cy="10439400"/>
  <p:notesSz cx="6807200" cy="9939338"/>
  <p:defaultTextStyle>
    <a:defPPr>
      <a:defRPr lang="ja-JP"/>
    </a:defPPr>
    <a:lvl1pPr marL="0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1pPr>
    <a:lvl2pPr marL="475808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2pPr>
    <a:lvl3pPr marL="951616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3pPr>
    <a:lvl4pPr marL="1427424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4pPr>
    <a:lvl5pPr marL="1903232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5pPr>
    <a:lvl6pPr marL="2379040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6pPr>
    <a:lvl7pPr marL="2854848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7pPr>
    <a:lvl8pPr marL="3330656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8pPr>
    <a:lvl9pPr marL="3806464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88">
          <p15:clr>
            <a:srgbClr val="A4A3A4"/>
          </p15:clr>
        </p15:guide>
        <p15:guide id="2" pos="24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FF7C80"/>
    <a:srgbClr val="99FFCC"/>
    <a:srgbClr val="94C7E4"/>
    <a:srgbClr val="66FF33"/>
    <a:srgbClr val="69ADE5"/>
    <a:srgbClr val="FF66CC"/>
    <a:srgbClr val="FF5050"/>
    <a:srgbClr val="4CC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-1800" y="2658"/>
      </p:cViewPr>
      <p:guideLst>
        <p:guide orient="horz" pos="3288"/>
        <p:guide pos="249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2950528" cy="497523"/>
          </a:xfrm>
          <a:prstGeom prst="rect">
            <a:avLst/>
          </a:prstGeom>
        </p:spPr>
        <p:txBody>
          <a:bodyPr vert="horz" lIns="91477" tIns="45737" rIns="91477" bIns="4573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089" y="4"/>
            <a:ext cx="2950528" cy="497523"/>
          </a:xfrm>
          <a:prstGeom prst="rect">
            <a:avLst/>
          </a:prstGeom>
        </p:spPr>
        <p:txBody>
          <a:bodyPr vert="horz" lIns="91477" tIns="45737" rIns="91477" bIns="45737" rtlCol="0"/>
          <a:lstStyle>
            <a:lvl1pPr algn="r">
              <a:defRPr sz="1200"/>
            </a:lvl1pPr>
          </a:lstStyle>
          <a:p>
            <a:fld id="{07DC5F7B-7A97-4B21-A775-07D3ED78983F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32013" y="1243013"/>
            <a:ext cx="25431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7" rIns="91477" bIns="4573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06" y="4782902"/>
            <a:ext cx="5446396" cy="3913425"/>
          </a:xfrm>
          <a:prstGeom prst="rect">
            <a:avLst/>
          </a:prstGeom>
        </p:spPr>
        <p:txBody>
          <a:bodyPr vert="horz" lIns="91477" tIns="45737" rIns="91477" bIns="4573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1820"/>
            <a:ext cx="2950528" cy="497523"/>
          </a:xfrm>
          <a:prstGeom prst="rect">
            <a:avLst/>
          </a:prstGeom>
        </p:spPr>
        <p:txBody>
          <a:bodyPr vert="horz" lIns="91477" tIns="45737" rIns="91477" bIns="4573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089" y="9441820"/>
            <a:ext cx="2950528" cy="497523"/>
          </a:xfrm>
          <a:prstGeom prst="rect">
            <a:avLst/>
          </a:prstGeom>
        </p:spPr>
        <p:txBody>
          <a:bodyPr vert="horz" lIns="91477" tIns="45737" rIns="91477" bIns="45737" rtlCol="0" anchor="b"/>
          <a:lstStyle>
            <a:lvl1pPr algn="r">
              <a:defRPr sz="1200"/>
            </a:lvl1pPr>
          </a:lstStyle>
          <a:p>
            <a:fld id="{06B333BC-0AC6-44D2-982F-53F7C9D38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10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1pPr>
    <a:lvl2pPr marL="475808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2pPr>
    <a:lvl3pPr marL="951616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3pPr>
    <a:lvl4pPr marL="1427424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4pPr>
    <a:lvl5pPr marL="1903232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5pPr>
    <a:lvl6pPr marL="2379040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6pPr>
    <a:lvl7pPr marL="2854848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7pPr>
    <a:lvl8pPr marL="3330656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8pPr>
    <a:lvl9pPr marL="3806464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708486"/>
            <a:ext cx="6732032" cy="3634458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483102"/>
            <a:ext cx="5940029" cy="2520438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18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74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55801"/>
            <a:ext cx="1707758" cy="88469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55801"/>
            <a:ext cx="5024274" cy="88469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12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52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602603"/>
            <a:ext cx="6831033" cy="4342500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986185"/>
            <a:ext cx="6831033" cy="2283618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16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779007"/>
            <a:ext cx="3366016" cy="66237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779007"/>
            <a:ext cx="3366016" cy="66237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96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55804"/>
            <a:ext cx="6831033" cy="201780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559104"/>
            <a:ext cx="3350547" cy="1254177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813281"/>
            <a:ext cx="3350547" cy="56087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559104"/>
            <a:ext cx="3367048" cy="1254177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813281"/>
            <a:ext cx="3367048" cy="56087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13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64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21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95960"/>
            <a:ext cx="2554418" cy="2435860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503083"/>
            <a:ext cx="4009519" cy="7418740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131820"/>
            <a:ext cx="2554418" cy="5802084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84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95960"/>
            <a:ext cx="2554418" cy="2435860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503083"/>
            <a:ext cx="4009519" cy="7418740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131820"/>
            <a:ext cx="2554418" cy="5802084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64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55804"/>
            <a:ext cx="6831033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779007"/>
            <a:ext cx="6831033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675780"/>
            <a:ext cx="178200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0D8C9-76D1-497B-B7B6-0FD9C4C0DAFC}" type="datetimeFigureOut">
              <a:rPr kumimoji="1" lang="ja-JP" altLang="en-US" smtClean="0"/>
              <a:t>2020/4/27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675780"/>
            <a:ext cx="2673013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675780"/>
            <a:ext cx="178200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73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kumimoji="1"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kumimoji="1"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クレヨン丸"/>
          <p:cNvPicPr/>
          <p:nvPr/>
        </p:nvPicPr>
        <p:blipFill>
          <a:blip r:embed="rId2">
            <a:clrChange>
              <a:clrFrom>
                <a:srgbClr val="FFFDDB"/>
              </a:clrFrom>
              <a:clrTo>
                <a:srgbClr val="FFFDD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1695">
            <a:off x="2820037" y="1743643"/>
            <a:ext cx="2888760" cy="864476"/>
          </a:xfrm>
          <a:prstGeom prst="rect">
            <a:avLst/>
          </a:prstGeom>
        </p:spPr>
      </p:pic>
      <p:pic>
        <p:nvPicPr>
          <p:cNvPr id="50" name="クレヨン丸"/>
          <p:cNvPicPr/>
          <p:nvPr/>
        </p:nvPicPr>
        <p:blipFill>
          <a:blip r:embed="rId2">
            <a:clrChange>
              <a:clrFrom>
                <a:srgbClr val="FFFDDB"/>
              </a:clrFrom>
              <a:clrTo>
                <a:srgbClr val="FFFDD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1695">
            <a:off x="381339" y="1731356"/>
            <a:ext cx="2331689" cy="864476"/>
          </a:xfrm>
          <a:prstGeom prst="rect">
            <a:avLst/>
          </a:prstGeom>
        </p:spPr>
      </p:pic>
      <p:sp>
        <p:nvSpPr>
          <p:cNvPr id="2" name="テキスト ボックス 3"/>
          <p:cNvSpPr txBox="1"/>
          <p:nvPr/>
        </p:nvSpPr>
        <p:spPr>
          <a:xfrm>
            <a:off x="1872906" y="435558"/>
            <a:ext cx="5402173" cy="120015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sz="6000" kern="100" dirty="0">
                <a:effectLst/>
                <a:latin typeface="Century"/>
                <a:ea typeface="HGP創英角ﾎﾟｯﾌﾟ体"/>
                <a:cs typeface="Times New Roman"/>
              </a:rPr>
              <a:t>お買い物ツアー</a:t>
            </a:r>
            <a:endParaRPr lang="ja-JP" sz="100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1026" name="Picture 2" descr="C:\Users\y_endoh\Desktop\kisetsu1gatsu_00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93827">
            <a:off x="331254" y="295630"/>
            <a:ext cx="1331747" cy="133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533400" y="1680350"/>
            <a:ext cx="5448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自宅前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または</a:t>
            </a:r>
            <a:r>
              <a:rPr kumimoji="1" lang="ja-JP" alt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自宅付近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まで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バス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が行きます！！</a:t>
            </a:r>
            <a:endParaRPr kumimoji="1" lang="ja-JP" altLang="en-US" sz="3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8" name="Picture 4" descr="C:\Users\y_endoh\Desktop\046-realestate-illustration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513" y="1160189"/>
            <a:ext cx="2295525" cy="179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:\00 全社共通\ココロンイラスト\イラストカット\ココロン以外のイラスト\ココロンバス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65190" y="1962368"/>
            <a:ext cx="1883414" cy="882514"/>
          </a:xfrm>
          <a:prstGeom prst="rect">
            <a:avLst/>
          </a:prstGeom>
          <a:noFill/>
          <a:scene3d>
            <a:camera prst="isometricOffAxis2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4653541" y="5198783"/>
            <a:ext cx="2656315" cy="132802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kumimoji="1" lang="ja-JP" altLang="en-US" sz="3600" dirty="0" smtClean="0">
                <a:latin typeface="HG丸ｺﾞｼｯｸM-PRO" pitchFamily="50" charset="-128"/>
                <a:ea typeface="HG丸ｺﾞｼｯｸM-PRO" pitchFamily="50" charset="-128"/>
              </a:rPr>
              <a:t>時～　　</a:t>
            </a:r>
            <a:endParaRPr kumimoji="1" lang="en-US" altLang="ja-JP" sz="3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36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36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3600" dirty="0" smtClean="0"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3600" dirty="0">
                <a:latin typeface="HG丸ｺﾞｼｯｸM-PRO" pitchFamily="50" charset="-128"/>
                <a:ea typeface="HG丸ｺﾞｼｯｸM-PRO" pitchFamily="50" charset="-128"/>
              </a:rPr>
              <a:t>時</a:t>
            </a:r>
            <a:endParaRPr kumimoji="1" lang="ja-JP" altLang="en-US" sz="3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428567" y="4675563"/>
            <a:ext cx="7067980" cy="523220"/>
            <a:chOff x="456770" y="4384893"/>
            <a:chExt cx="7067980" cy="52322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456770" y="4384893"/>
              <a:ext cx="70679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latin typeface="HG丸ｺﾞｼｯｸM-PRO" pitchFamily="50" charset="-128"/>
                  <a:ea typeface="HG丸ｺﾞｼｯｸM-PRO" pitchFamily="50" charset="-128"/>
                </a:rPr>
                <a:t>日　時：</a:t>
              </a:r>
              <a:r>
                <a:rPr kumimoji="1" lang="ja-JP" altLang="en-US" sz="2000" dirty="0" smtClean="0">
                  <a:latin typeface="HG丸ｺﾞｼｯｸM-PRO" pitchFamily="50" charset="-128"/>
                  <a:ea typeface="HG丸ｺﾞｼｯｸM-PRO" pitchFamily="50" charset="-128"/>
                </a:rPr>
                <a:t>毎月</a:t>
              </a:r>
              <a:r>
                <a:rPr kumimoji="1" lang="ja-JP" altLang="en-US" sz="2800" dirty="0" smtClean="0">
                  <a:latin typeface="HG丸ｺﾞｼｯｸM-PRO" pitchFamily="50" charset="-128"/>
                  <a:ea typeface="HG丸ｺﾞｼｯｸM-PRO" pitchFamily="50" charset="-128"/>
                </a:rPr>
                <a:t>第</a:t>
              </a:r>
              <a:r>
                <a:rPr lang="ja-JP" altLang="en-US" sz="2800" dirty="0" smtClean="0">
                  <a:latin typeface="HG丸ｺﾞｼｯｸM-PRO" pitchFamily="50" charset="-128"/>
                  <a:ea typeface="HG丸ｺﾞｼｯｸM-PRO" pitchFamily="50" charset="-128"/>
                </a:rPr>
                <a:t>３週目の友引</a:t>
              </a:r>
              <a:r>
                <a:rPr lang="ja-JP" altLang="en-US" sz="2400" dirty="0" smtClean="0">
                  <a:latin typeface="HG丸ｺﾞｼｯｸM-PRO" pitchFamily="50" charset="-128"/>
                  <a:ea typeface="HG丸ｺﾞｼｯｸM-PRO" pitchFamily="50" charset="-128"/>
                </a:rPr>
                <a:t> </a:t>
              </a:r>
              <a:endPara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4497960" y="4540658"/>
              <a:ext cx="25368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latin typeface="HG丸ｺﾞｼｯｸM-PRO" pitchFamily="50" charset="-128"/>
                  <a:ea typeface="HG丸ｺﾞｼｯｸM-PRO" pitchFamily="50" charset="-128"/>
                </a:rPr>
                <a:t>※</a:t>
              </a:r>
              <a:r>
                <a:rPr kumimoji="1" lang="ja-JP" altLang="en-US" sz="1400" dirty="0" smtClean="0">
                  <a:latin typeface="HG丸ｺﾞｼｯｸM-PRO" pitchFamily="50" charset="-128"/>
                  <a:ea typeface="HG丸ｺﾞｼｯｸM-PRO" pitchFamily="50" charset="-128"/>
                </a:rPr>
                <a:t>土日祝日の場合は第</a:t>
              </a:r>
              <a:r>
                <a:rPr lang="ja-JP" altLang="en-US" sz="1400" dirty="0">
                  <a:latin typeface="HG丸ｺﾞｼｯｸM-PRO" pitchFamily="50" charset="-128"/>
                  <a:ea typeface="HG丸ｺﾞｼｯｸM-PRO" pitchFamily="50" charset="-128"/>
                </a:rPr>
                <a:t>２</a:t>
              </a:r>
              <a:r>
                <a:rPr kumimoji="1" lang="ja-JP" altLang="en-US" sz="1400" dirty="0" smtClean="0">
                  <a:latin typeface="HG丸ｺﾞｼｯｸM-PRO" pitchFamily="50" charset="-128"/>
                  <a:ea typeface="HG丸ｺﾞｼｯｸM-PRO" pitchFamily="50" charset="-128"/>
                </a:rPr>
                <a:t>週目</a:t>
              </a:r>
              <a:endParaRPr kumimoji="1" lang="ja-JP" altLang="en-US" sz="14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458353" y="6978055"/>
            <a:ext cx="3258771" cy="380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70" dirty="0" smtClean="0">
                <a:latin typeface="HG丸ｺﾞｼｯｸM-PRO" pitchFamily="50" charset="-128"/>
                <a:ea typeface="HG丸ｺﾞｼｯｸM-PRO" pitchFamily="50" charset="-128"/>
              </a:rPr>
              <a:t>行き先：喜多見商店街</a:t>
            </a:r>
            <a:endParaRPr kumimoji="1" lang="ja-JP" altLang="en-US" sz="187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428567" y="8813394"/>
            <a:ext cx="7115175" cy="1604139"/>
            <a:chOff x="428567" y="8759061"/>
            <a:chExt cx="7115175" cy="1604139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428567" y="9372600"/>
              <a:ext cx="7115175" cy="990600"/>
              <a:chOff x="435029" y="9277350"/>
              <a:chExt cx="7115175" cy="990600"/>
            </a:xfrm>
          </p:grpSpPr>
          <p:sp>
            <p:nvSpPr>
              <p:cNvPr id="13" name="テキスト ボックス 6"/>
              <p:cNvSpPr txBox="1"/>
              <p:nvPr/>
            </p:nvSpPr>
            <p:spPr>
              <a:xfrm>
                <a:off x="435029" y="9277350"/>
                <a:ext cx="7115175" cy="914400"/>
              </a:xfrm>
              <a:prstGeom prst="rect">
                <a:avLst/>
              </a:prstGeom>
              <a:gradFill rotWithShape="1">
                <a:gsLst>
                  <a:gs pos="0">
                    <a:srgbClr val="C0504D">
                      <a:tint val="50000"/>
                      <a:satMod val="300000"/>
                    </a:srgbClr>
                  </a:gs>
                  <a:gs pos="35000">
                    <a:srgbClr val="C0504D">
                      <a:tint val="37000"/>
                      <a:satMod val="300000"/>
                    </a:srgbClr>
                  </a:gs>
                  <a:gs pos="100000">
                    <a:srgbClr val="C0504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C0504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>
                  <a:spcAft>
                    <a:spcPts val="0"/>
                  </a:spcAft>
                </a:pPr>
                <a:r>
                  <a:rPr lang="ja-JP" sz="2000" kern="100" dirty="0">
                    <a:effectLst/>
                    <a:latin typeface="Century"/>
                    <a:ea typeface="HGｺﾞｼｯｸM"/>
                    <a:cs typeface="Times New Roman"/>
                  </a:rPr>
                  <a:t>【申込み】</a:t>
                </a:r>
                <a:r>
                  <a:rPr lang="ja-JP" sz="3600" b="1" kern="100" dirty="0">
                    <a:effectLst/>
                    <a:latin typeface="Century"/>
                    <a:ea typeface="HGｺﾞｼｯｸM"/>
                    <a:cs typeface="Times New Roman"/>
                  </a:rPr>
                  <a:t>０７０</a:t>
                </a:r>
                <a:r>
                  <a:rPr lang="en-US" sz="3600" b="1" kern="100" dirty="0">
                    <a:effectLst/>
                    <a:latin typeface="Century"/>
                    <a:ea typeface="HGｺﾞｼｯｸM"/>
                    <a:cs typeface="Times New Roman"/>
                  </a:rPr>
                  <a:t>-</a:t>
                </a:r>
                <a:r>
                  <a:rPr lang="ja-JP" sz="3600" b="1" kern="100" dirty="0">
                    <a:effectLst/>
                    <a:latin typeface="Century"/>
                    <a:ea typeface="HGｺﾞｼｯｸM"/>
                    <a:cs typeface="Times New Roman"/>
                  </a:rPr>
                  <a:t>３９４６</a:t>
                </a:r>
                <a:r>
                  <a:rPr lang="en-US" sz="3600" b="1" kern="100" dirty="0">
                    <a:effectLst/>
                    <a:latin typeface="Century"/>
                    <a:ea typeface="HGｺﾞｼｯｸM"/>
                    <a:cs typeface="Times New Roman"/>
                  </a:rPr>
                  <a:t>-</a:t>
                </a:r>
                <a:r>
                  <a:rPr lang="ja-JP" sz="3600" b="1" kern="100" dirty="0">
                    <a:effectLst/>
                    <a:latin typeface="Century"/>
                    <a:ea typeface="HGｺﾞｼｯｸM"/>
                    <a:cs typeface="Times New Roman"/>
                  </a:rPr>
                  <a:t>９８０４</a:t>
                </a:r>
                <a:r>
                  <a:rPr lang="ja-JP" sz="3200" kern="100" dirty="0">
                    <a:effectLst/>
                    <a:latin typeface="Century"/>
                    <a:ea typeface="HGｺﾞｼｯｸM"/>
                    <a:cs typeface="Times New Roman"/>
                  </a:rPr>
                  <a:t>　</a:t>
                </a:r>
                <a:endParaRPr lang="ja-JP" sz="1050" kern="100" dirty="0">
                  <a:effectLst/>
                  <a:latin typeface="Century"/>
                  <a:ea typeface="ＭＳ 明朝"/>
                  <a:cs typeface="Times New Roman"/>
                </a:endParaRPr>
              </a:p>
            </p:txBody>
          </p:sp>
          <p:sp>
            <p:nvSpPr>
              <p:cNvPr id="14" name="テキスト ボックス 46"/>
              <p:cNvSpPr txBox="1"/>
              <p:nvPr/>
            </p:nvSpPr>
            <p:spPr>
              <a:xfrm>
                <a:off x="1673764" y="9810750"/>
                <a:ext cx="5267325" cy="4572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dist">
                  <a:spcAft>
                    <a:spcPts val="0"/>
                  </a:spcAft>
                </a:pPr>
                <a:r>
                  <a:rPr lang="ja-JP" sz="2000" kern="100" dirty="0">
                    <a:effectLst/>
                    <a:ea typeface="HGｺﾞｼｯｸM"/>
                    <a:cs typeface="Times New Roman"/>
                  </a:rPr>
                  <a:t>社会福祉協議会　喜多見地区事務局</a:t>
                </a:r>
                <a:endParaRPr lang="ja-JP" sz="1050" kern="100" dirty="0">
                  <a:effectLst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15" name="テキスト ボックス 16"/>
            <p:cNvSpPr txBox="1"/>
            <p:nvPr/>
          </p:nvSpPr>
          <p:spPr>
            <a:xfrm>
              <a:off x="458354" y="8759061"/>
              <a:ext cx="6999074" cy="630894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050" kern="100" dirty="0">
                  <a:effectLst/>
                  <a:latin typeface="Century"/>
                  <a:ea typeface="HG丸ｺﾞｼｯｸM-PRO"/>
                  <a:cs typeface="Times New Roman"/>
                </a:rPr>
                <a:t>実施主体：喜多見まちづくりセンター、喜多見あんしんすこやかセンター、社会福祉協議会喜多見地区事務局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algn="just">
                <a:spcAft>
                  <a:spcPts val="0"/>
                </a:spcAft>
              </a:pPr>
              <a:r>
                <a:rPr lang="ja-JP" sz="1050" kern="100" dirty="0">
                  <a:effectLst/>
                  <a:latin typeface="Century"/>
                  <a:ea typeface="HG丸ｺﾞｼｯｸM-PRO"/>
                  <a:cs typeface="Times New Roman"/>
                </a:rPr>
                <a:t>協力団体：ミニデイわくわく</a:t>
              </a:r>
              <a:r>
                <a:rPr lang="ja-JP" sz="105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、</a:t>
              </a:r>
              <a:r>
                <a:rPr lang="en-US" sz="105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JA</a:t>
              </a:r>
              <a:r>
                <a:rPr lang="ja-JP" sz="1050" kern="100" dirty="0">
                  <a:effectLst/>
                  <a:latin typeface="Century"/>
                  <a:ea typeface="HG丸ｺﾞｼｯｸM-PRO"/>
                  <a:cs typeface="Times New Roman"/>
                </a:rPr>
                <a:t>東京中央セレモニーセンター、甘味処わらびー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indent="666750" algn="just">
                <a:spcAft>
                  <a:spcPts val="0"/>
                </a:spcAft>
              </a:pPr>
              <a:r>
                <a:rPr lang="ja-JP" sz="1050" kern="100" dirty="0">
                  <a:effectLst/>
                  <a:latin typeface="Century"/>
                  <a:ea typeface="HG丸ｺﾞｼｯｸM-PRO"/>
                  <a:cs typeface="Times New Roman"/>
                </a:rPr>
                <a:t>喜多見商店街振興組合</a:t>
              </a:r>
              <a:r>
                <a:rPr lang="ja-JP" sz="105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、喜多見</a:t>
              </a:r>
              <a:r>
                <a:rPr lang="ja-JP" sz="1050" kern="100" dirty="0">
                  <a:effectLst/>
                  <a:latin typeface="Century"/>
                  <a:ea typeface="HG丸ｺﾞｼｯｸM-PRO"/>
                  <a:cs typeface="Times New Roman"/>
                </a:rPr>
                <a:t>地区民生委員・児童委員協</a:t>
              </a:r>
              <a:r>
                <a:rPr lang="ja-JP" sz="105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議会</a:t>
              </a:r>
              <a:r>
                <a:rPr lang="ja-JP" altLang="en-US" sz="105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、</a:t>
              </a:r>
              <a:r>
                <a:rPr lang="ja-JP" altLang="en-US" sz="1050" dirty="0" smtClean="0">
                  <a:latin typeface="HG丸ｺﾞｼｯｸM-PRO" pitchFamily="50" charset="-128"/>
                  <a:ea typeface="HG丸ｺﾞｼｯｸM-PRO" pitchFamily="50" charset="-128"/>
                </a:rPr>
                <a:t>おおしま喜多見</a:t>
              </a:r>
              <a:r>
                <a:rPr lang="ja-JP" altLang="en-US" sz="1050" dirty="0">
                  <a:latin typeface="HG丸ｺﾞｼｯｸM-PRO" pitchFamily="50" charset="-128"/>
                  <a:ea typeface="HG丸ｺﾞｼｯｸM-PRO" pitchFamily="50" charset="-128"/>
                </a:rPr>
                <a:t>駅前医院</a:t>
              </a:r>
              <a:endParaRPr lang="ja-JP" sz="1050" kern="100" dirty="0">
                <a:effectLst/>
                <a:latin typeface="HG丸ｺﾞｼｯｸM-PRO" pitchFamily="50" charset="-128"/>
                <a:ea typeface="HG丸ｺﾞｼｯｸM-PRO" pitchFamily="50" charset="-128"/>
                <a:cs typeface="Times New Roman"/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179655" y="3095232"/>
            <a:ext cx="7336079" cy="1580331"/>
            <a:chOff x="121348" y="2953569"/>
            <a:chExt cx="7336079" cy="1580331"/>
          </a:xfrm>
        </p:grpSpPr>
        <p:pic>
          <p:nvPicPr>
            <p:cNvPr id="1027" name="Picture 3" descr="C:\Users\y_endoh\Desktop\無題.png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348" y="2953569"/>
              <a:ext cx="7336079" cy="15803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テキスト ボックス 9"/>
            <p:cNvSpPr txBox="1"/>
            <p:nvPr/>
          </p:nvSpPr>
          <p:spPr>
            <a:xfrm>
              <a:off x="709397" y="3129600"/>
              <a:ext cx="6238875" cy="120032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800" dirty="0" smtClean="0">
                  <a:latin typeface="HG丸ｺﾞｼｯｸM-PRO" pitchFamily="50" charset="-128"/>
                  <a:ea typeface="HG丸ｺﾞｼｯｸM-PRO" pitchFamily="50" charset="-128"/>
                </a:rPr>
                <a:t>＊</a:t>
              </a:r>
              <a:r>
                <a:rPr kumimoji="1" lang="ja-JP" altLang="en-US" sz="1800" dirty="0" smtClean="0">
                  <a:latin typeface="HG丸ｺﾞｼｯｸM-PRO" pitchFamily="50" charset="-128"/>
                  <a:ea typeface="HG丸ｺﾞｼｯｸM-PRO" pitchFamily="50" charset="-128"/>
                </a:rPr>
                <a:t>買い物時間中は</a:t>
              </a:r>
              <a:r>
                <a:rPr kumimoji="1" lang="ja-JP" altLang="en-US" sz="18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自由行動</a:t>
              </a:r>
              <a:r>
                <a:rPr kumimoji="1" lang="ja-JP" altLang="en-US" sz="1800" dirty="0" smtClean="0">
                  <a:latin typeface="HG丸ｺﾞｼｯｸM-PRO" pitchFamily="50" charset="-128"/>
                  <a:ea typeface="HG丸ｺﾞｼｯｸM-PRO" pitchFamily="50" charset="-128"/>
                </a:rPr>
                <a:t>！</a:t>
              </a:r>
              <a:endParaRPr kumimoji="1" lang="en-US" altLang="ja-JP" sz="18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1800" dirty="0" smtClean="0">
                  <a:latin typeface="HG丸ｺﾞｼｯｸM-PRO" pitchFamily="50" charset="-128"/>
                  <a:ea typeface="HG丸ｺﾞｼｯｸM-PRO" pitchFamily="50" charset="-128"/>
                </a:rPr>
                <a:t>＊</a:t>
              </a:r>
              <a:r>
                <a:rPr lang="ja-JP" altLang="en-US" sz="18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付き添い</a:t>
              </a:r>
              <a:r>
                <a:rPr lang="ja-JP" altLang="en-US" sz="1800" dirty="0" smtClean="0">
                  <a:latin typeface="HG丸ｺﾞｼｯｸM-PRO" pitchFamily="50" charset="-128"/>
                  <a:ea typeface="HG丸ｺﾞｼｯｸM-PRO" pitchFamily="50" charset="-128"/>
                </a:rPr>
                <a:t>があるので重い荷物も大丈夫！</a:t>
              </a:r>
              <a:r>
                <a:rPr lang="en-US" altLang="ja-JP" sz="1400" dirty="0" smtClean="0">
                  <a:latin typeface="HG丸ｺﾞｼｯｸM-PRO" pitchFamily="50" charset="-128"/>
                  <a:ea typeface="HG丸ｺﾞｼｯｸM-PRO" pitchFamily="50" charset="-128"/>
                </a:rPr>
                <a:t>※</a:t>
              </a:r>
              <a:r>
                <a:rPr lang="ja-JP" altLang="en-US" sz="1400" dirty="0" smtClean="0">
                  <a:latin typeface="HG丸ｺﾞｼｯｸM-PRO" pitchFamily="50" charset="-128"/>
                  <a:ea typeface="HG丸ｺﾞｼｯｸM-PRO" pitchFamily="50" charset="-128"/>
                </a:rPr>
                <a:t>希望者のみ</a:t>
              </a:r>
              <a:endParaRPr lang="en-US" altLang="ja-JP" sz="1400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1800" dirty="0">
                  <a:latin typeface="HG丸ｺﾞｼｯｸM-PRO" pitchFamily="50" charset="-128"/>
                  <a:ea typeface="HG丸ｺﾞｼｯｸM-PRO" pitchFamily="50" charset="-128"/>
                </a:rPr>
                <a:t>＊</a:t>
              </a:r>
              <a:r>
                <a:rPr lang="ja-JP" altLang="en-US" sz="1800" dirty="0" smtClean="0">
                  <a:latin typeface="HG丸ｺﾞｼｯｸM-PRO" pitchFamily="50" charset="-128"/>
                  <a:ea typeface="HG丸ｺﾞｼｯｸM-PRO" pitchFamily="50" charset="-128"/>
                </a:rPr>
                <a:t>喜多見</a:t>
              </a:r>
              <a:r>
                <a:rPr lang="ja-JP" altLang="en-US" sz="1800" dirty="0">
                  <a:latin typeface="HG丸ｺﾞｼｯｸM-PRO" pitchFamily="50" charset="-128"/>
                  <a:ea typeface="HG丸ｺﾞｼｯｸM-PRO" pitchFamily="50" charset="-128"/>
                </a:rPr>
                <a:t>駅までの</a:t>
              </a:r>
              <a:r>
                <a:rPr lang="ja-JP" altLang="en-US" sz="1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片道利用</a:t>
              </a:r>
              <a:r>
                <a:rPr lang="ja-JP" altLang="en-US" sz="1800" dirty="0">
                  <a:latin typeface="HG丸ｺﾞｼｯｸM-PRO" pitchFamily="50" charset="-128"/>
                  <a:ea typeface="HG丸ｺﾞｼｯｸM-PRO" pitchFamily="50" charset="-128"/>
                </a:rPr>
                <a:t>だけでもＯＫ</a:t>
              </a:r>
              <a:r>
                <a:rPr lang="ja-JP" altLang="en-US" sz="1800" dirty="0" smtClean="0">
                  <a:latin typeface="HG丸ｺﾞｼｯｸM-PRO" pitchFamily="50" charset="-128"/>
                  <a:ea typeface="HG丸ｺﾞｼｯｸM-PRO" pitchFamily="50" charset="-128"/>
                </a:rPr>
                <a:t>！</a:t>
              </a:r>
              <a:endParaRPr lang="en-US" altLang="ja-JP" sz="1800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1800" dirty="0" smtClean="0">
                  <a:latin typeface="HG丸ｺﾞｼｯｸM-PRO" pitchFamily="50" charset="-128"/>
                  <a:ea typeface="HG丸ｺﾞｼｯｸM-PRO" pitchFamily="50" charset="-128"/>
                </a:rPr>
                <a:t>＊商店街の中に</a:t>
              </a:r>
              <a:r>
                <a:rPr lang="ja-JP" altLang="en-US" sz="18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休憩所</a:t>
              </a:r>
              <a:r>
                <a:rPr lang="ja-JP" altLang="en-US" sz="1800" dirty="0">
                  <a:latin typeface="HG丸ｺﾞｼｯｸM-PRO" pitchFamily="50" charset="-128"/>
                  <a:ea typeface="HG丸ｺﾞｼｯｸM-PRO" pitchFamily="50" charset="-128"/>
                </a:rPr>
                <a:t>あり</a:t>
              </a:r>
              <a:r>
                <a:rPr lang="ja-JP" altLang="en-US" sz="1800" dirty="0" smtClean="0">
                  <a:latin typeface="HG丸ｺﾞｼｯｸM-PRO" pitchFamily="50" charset="-128"/>
                  <a:ea typeface="HG丸ｺﾞｼｯｸM-PRO" pitchFamily="50" charset="-128"/>
                </a:rPr>
                <a:t>！バスの待ち時間も心配なし☆</a:t>
              </a:r>
              <a:endParaRPr lang="en-US" altLang="ja-JP" sz="18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458354" y="6567637"/>
            <a:ext cx="5761471" cy="380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対象者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：ご自身で歩ける方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（歩行器等の持ち込みも可能）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5788487" y="7089892"/>
            <a:ext cx="1678545" cy="1274641"/>
            <a:chOff x="5778882" y="6907334"/>
            <a:chExt cx="1678545" cy="1274641"/>
          </a:xfrm>
        </p:grpSpPr>
        <p:pic>
          <p:nvPicPr>
            <p:cNvPr id="18" name="Picture 5" descr="C:\Users\y_endoh\Desktop\simple_sen_frame_4528-500x375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8882" y="6907334"/>
              <a:ext cx="1678545" cy="12746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テキスト ボックス 21"/>
            <p:cNvSpPr txBox="1"/>
            <p:nvPr/>
          </p:nvSpPr>
          <p:spPr>
            <a:xfrm>
              <a:off x="5895976" y="7024390"/>
              <a:ext cx="1476374" cy="1021556"/>
            </a:xfrm>
            <a:prstGeom prst="round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800" dirty="0">
                  <a:latin typeface="HG丸ｺﾞｼｯｸM-PRO" pitchFamily="50" charset="-128"/>
                  <a:ea typeface="HG丸ｺﾞｼｯｸM-PRO" pitchFamily="50" charset="-128"/>
                </a:rPr>
                <a:t>介護認定</a:t>
              </a:r>
              <a:r>
                <a:rPr lang="ja-JP" altLang="en-US" sz="1800" dirty="0" smtClean="0">
                  <a:latin typeface="HG丸ｺﾞｼｯｸM-PRO" pitchFamily="50" charset="-128"/>
                  <a:ea typeface="HG丸ｺﾞｼｯｸM-PRO" pitchFamily="50" charset="-128"/>
                </a:rPr>
                <a:t>の有無は問いません</a:t>
              </a:r>
              <a:endParaRPr kumimoji="1" lang="ja-JP" altLang="en-US" sz="2000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458354" y="7617115"/>
            <a:ext cx="1208948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70" dirty="0">
                <a:latin typeface="HG丸ｺﾞｼｯｸM-PRO" pitchFamily="50" charset="-128"/>
                <a:ea typeface="HG丸ｺﾞｼｯｸM-PRO" pitchFamily="50" charset="-128"/>
              </a:rPr>
              <a:t>参加費</a:t>
            </a:r>
            <a:r>
              <a:rPr kumimoji="1" lang="ja-JP" altLang="en-US" sz="187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kumimoji="1" lang="ja-JP" altLang="en-US" sz="187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71586" y="5170296"/>
            <a:ext cx="36238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■６月　８日（月）</a:t>
            </a:r>
            <a:endParaRPr kumimoji="1"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■７月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６日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（月）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smtClean="0">
                <a:latin typeface="HG丸ｺﾞｼｯｸM-PRO" pitchFamily="50" charset="-128"/>
                <a:ea typeface="HG丸ｺﾞｼｯｸM-PRO" pitchFamily="50" charset="-128"/>
              </a:rPr>
              <a:t>■８月</a:t>
            </a:r>
            <a:r>
              <a:rPr lang="ja-JP" altLang="en-US" sz="280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2800">
                <a:latin typeface="HG丸ｺﾞｼｯｸM-PRO" pitchFamily="50" charset="-128"/>
                <a:ea typeface="HG丸ｺﾞｼｯｸM-PRO" pitchFamily="50" charset="-128"/>
              </a:rPr>
              <a:t>４</a:t>
            </a:r>
            <a:r>
              <a:rPr lang="ja-JP" altLang="en-US" sz="2800" smtClean="0">
                <a:latin typeface="HG丸ｺﾞｼｯｸM-PRO" pitchFamily="50" charset="-128"/>
                <a:ea typeface="HG丸ｺﾞｼｯｸM-PRO" pitchFamily="50" charset="-128"/>
              </a:rPr>
              <a:t>日（火）</a:t>
            </a:r>
            <a:endParaRPr kumimoji="1" lang="ja-JP" altLang="en-US" sz="2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58354" y="8188276"/>
            <a:ext cx="5252393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70" dirty="0" smtClean="0">
                <a:latin typeface="HG丸ｺﾞｼｯｸM-PRO" pitchFamily="50" charset="-128"/>
                <a:ea typeface="HG丸ｺﾞｼｯｸM-PRO" pitchFamily="50" charset="-128"/>
              </a:rPr>
              <a:t>申込み</a:t>
            </a:r>
            <a:r>
              <a:rPr kumimoji="1" lang="ja-JP" altLang="en-US" sz="1870" dirty="0" smtClean="0">
                <a:latin typeface="HG丸ｺﾞｼｯｸM-PRO" pitchFamily="50" charset="-128"/>
                <a:ea typeface="HG丸ｺﾞｼｯｸM-PRO" pitchFamily="50" charset="-128"/>
              </a:rPr>
              <a:t>：お電話</a:t>
            </a: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にて下記まで</a:t>
            </a:r>
            <a:r>
              <a:rPr kumimoji="1" lang="ja-JP" altLang="en-US" sz="1870" dirty="0" smtClean="0">
                <a:latin typeface="HG丸ｺﾞｼｯｸM-PRO" pitchFamily="50" charset="-128"/>
                <a:ea typeface="HG丸ｺﾞｼｯｸM-PRO" pitchFamily="50" charset="-128"/>
              </a:rPr>
              <a:t>お申込みください</a:t>
            </a:r>
            <a:endParaRPr kumimoji="1" lang="ja-JP" altLang="en-US" sz="187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30" name="Picture 4" descr="C:\Users\y_endoh\Desktop\5478-300x225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184" y="7321581"/>
            <a:ext cx="1215008" cy="911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平行四辺形 30"/>
          <p:cNvSpPr/>
          <p:nvPr/>
        </p:nvSpPr>
        <p:spPr>
          <a:xfrm>
            <a:off x="-103431" y="8649767"/>
            <a:ext cx="8131976" cy="95250"/>
          </a:xfrm>
          <a:prstGeom prst="parallelogram">
            <a:avLst/>
          </a:prstGeom>
          <a:pattFill prst="solidDmnd">
            <a:fgClr>
              <a:srgbClr val="C0504D">
                <a:lumMod val="60000"/>
                <a:lumOff val="40000"/>
              </a:srgbClr>
            </a:fgClr>
            <a:bgClr>
              <a:sysClr val="window" lastClr="FFFFFF"/>
            </a:bgClr>
          </a:patt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34" name="図 33" descr="C:\Users\y_endoh\Desktop\yajirushi_kururi_left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0071" flipH="1">
            <a:off x="5880988" y="6715113"/>
            <a:ext cx="932249" cy="52588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7" name="グループ化 36"/>
          <p:cNvGrpSpPr/>
          <p:nvPr/>
        </p:nvGrpSpPr>
        <p:grpSpPr>
          <a:xfrm>
            <a:off x="3166273" y="6920405"/>
            <a:ext cx="1049838" cy="738188"/>
            <a:chOff x="261763" y="5774876"/>
            <a:chExt cx="1049838" cy="738188"/>
          </a:xfrm>
        </p:grpSpPr>
        <p:pic>
          <p:nvPicPr>
            <p:cNvPr id="41" name="図 40" descr="C:\Users\y_endoh\Desktop\450-2011041511292130485.jpg"/>
            <p:cNvPicPr/>
            <p:nvPr/>
          </p:nvPicPr>
          <p:blipFill>
            <a:blip r:embed="rId11" cstate="print">
              <a:clrChange>
                <a:clrFrom>
                  <a:srgbClr val="F3F3F3"/>
                </a:clrFrom>
                <a:clrTo>
                  <a:srgbClr val="F3F3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763" y="5774876"/>
              <a:ext cx="1049838" cy="73818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" name="テキスト ボックス 26"/>
            <p:cNvSpPr txBox="1"/>
            <p:nvPr/>
          </p:nvSpPr>
          <p:spPr>
            <a:xfrm>
              <a:off x="261763" y="5862794"/>
              <a:ext cx="1043414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400" dirty="0" smtClean="0">
                  <a:latin typeface="HGS創英角ﾎﾟｯﾌﾟ体" pitchFamily="50" charset="-128"/>
                  <a:ea typeface="HGS創英角ﾎﾟｯﾌﾟ体" pitchFamily="50" charset="-128"/>
                </a:rPr>
                <a:t>激安</a:t>
              </a:r>
              <a:endParaRPr kumimoji="1" lang="en-US" altLang="ja-JP" sz="1400" dirty="0" smtClean="0">
                <a:latin typeface="HGS創英角ﾎﾟｯﾌﾟ体" pitchFamily="50" charset="-128"/>
                <a:ea typeface="HGS創英角ﾎﾟｯﾌﾟ体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400" dirty="0" smtClean="0">
                  <a:latin typeface="HGS創英角ﾎﾟｯﾌﾟ体" pitchFamily="50" charset="-128"/>
                  <a:ea typeface="HGS創英角ﾎﾟｯﾌﾟ体" pitchFamily="50" charset="-128"/>
                </a:rPr>
                <a:t>スーパー</a:t>
              </a:r>
              <a:endParaRPr kumimoji="1" lang="ja-JP" altLang="en-US" sz="1400" dirty="0"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3158431" y="7548614"/>
            <a:ext cx="1086824" cy="738188"/>
            <a:chOff x="3158431" y="7494649"/>
            <a:chExt cx="1086824" cy="738188"/>
          </a:xfrm>
        </p:grpSpPr>
        <p:pic>
          <p:nvPicPr>
            <p:cNvPr id="42" name="図 41" descr="C:\Users\y_endoh\Desktop\450-2011041511292130485.jpg"/>
            <p:cNvPicPr/>
            <p:nvPr/>
          </p:nvPicPr>
          <p:blipFill>
            <a:blip r:embed="rId12" cstate="print">
              <a:clrChange>
                <a:clrFrom>
                  <a:srgbClr val="F3F3F3"/>
                </a:clrFrom>
                <a:clrTo>
                  <a:srgbClr val="F3F3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8431" y="7494649"/>
              <a:ext cx="1086824" cy="73818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" name="テキスト ボックス 37"/>
            <p:cNvSpPr txBox="1"/>
            <p:nvPr/>
          </p:nvSpPr>
          <p:spPr>
            <a:xfrm>
              <a:off x="3180136" y="7612392"/>
              <a:ext cx="1043414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ja-JP" altLang="en-US" sz="1400" dirty="0" smtClean="0">
                  <a:latin typeface="HGS創英角ﾎﾟｯﾌﾟ体" pitchFamily="50" charset="-128"/>
                  <a:ea typeface="HGS創英角ﾎﾟｯﾌﾟ体" pitchFamily="50" charset="-128"/>
                </a:rPr>
                <a:t>郵便局</a:t>
              </a:r>
              <a:endParaRPr lang="en-US" altLang="ja-JP" sz="1400" dirty="0" smtClean="0">
                <a:latin typeface="HGS創英角ﾎﾟｯﾌﾟ体" pitchFamily="50" charset="-128"/>
                <a:ea typeface="HGS創英角ﾎﾟｯﾌﾟ体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400" dirty="0">
                  <a:latin typeface="HGS創英角ﾎﾟｯﾌﾟ体" pitchFamily="50" charset="-128"/>
                  <a:ea typeface="HGS創英角ﾎﾟｯﾌﾟ体" pitchFamily="50" charset="-128"/>
                </a:rPr>
                <a:t>銀行</a:t>
              </a:r>
              <a:endParaRPr kumimoji="1" lang="en-US" altLang="ja-JP" sz="1400" dirty="0" smtClean="0"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4230966" y="6978055"/>
            <a:ext cx="1103303" cy="614660"/>
            <a:chOff x="4238831" y="7000952"/>
            <a:chExt cx="1103303" cy="614660"/>
          </a:xfrm>
        </p:grpSpPr>
        <p:pic>
          <p:nvPicPr>
            <p:cNvPr id="43" name="図 42" descr="C:\Users\y_endoh\Desktop\450-2011041511292130485.jpg"/>
            <p:cNvPicPr/>
            <p:nvPr/>
          </p:nvPicPr>
          <p:blipFill>
            <a:blip r:embed="rId13" cstate="print">
              <a:clrChange>
                <a:clrFrom>
                  <a:srgbClr val="F3F3F3"/>
                </a:clrFrom>
                <a:clrTo>
                  <a:srgbClr val="F3F3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5255" y="7000952"/>
              <a:ext cx="1096879" cy="6146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" name="テキスト ボックス 38"/>
            <p:cNvSpPr txBox="1"/>
            <p:nvPr/>
          </p:nvSpPr>
          <p:spPr>
            <a:xfrm>
              <a:off x="4238831" y="7168331"/>
              <a:ext cx="1043414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ja-JP" altLang="en-US" sz="1400" dirty="0" smtClean="0">
                  <a:latin typeface="HGS創英角ﾎﾟｯﾌﾟ体" pitchFamily="50" charset="-128"/>
                  <a:ea typeface="HGS創英角ﾎﾟｯﾌﾟ体" pitchFamily="50" charset="-128"/>
                </a:rPr>
                <a:t>衣類・靴</a:t>
              </a:r>
              <a:endParaRPr kumimoji="1" lang="en-US" altLang="ja-JP" sz="1400" dirty="0" smtClean="0"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4300964" y="7555816"/>
            <a:ext cx="1188882" cy="738188"/>
            <a:chOff x="4176308" y="7555816"/>
            <a:chExt cx="1188882" cy="738188"/>
          </a:xfrm>
        </p:grpSpPr>
        <p:pic>
          <p:nvPicPr>
            <p:cNvPr id="44" name="図 43" descr="C:\Users\y_endoh\Desktop\450-2011041511292130485.jpg"/>
            <p:cNvPicPr/>
            <p:nvPr/>
          </p:nvPicPr>
          <p:blipFill>
            <a:blip r:embed="rId12" cstate="print">
              <a:clrChange>
                <a:clrFrom>
                  <a:srgbClr val="F3F3F3"/>
                </a:clrFrom>
                <a:clrTo>
                  <a:srgbClr val="F3F3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5098" y="7555816"/>
              <a:ext cx="1087147" cy="73818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0" name="テキスト ボックス 39"/>
            <p:cNvSpPr txBox="1"/>
            <p:nvPr/>
          </p:nvSpPr>
          <p:spPr>
            <a:xfrm>
              <a:off x="4176308" y="7622646"/>
              <a:ext cx="1188882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ja-JP" altLang="en-US" sz="1400" dirty="0" smtClean="0">
                  <a:latin typeface="HGS創英角ﾎﾟｯﾌﾟ体" pitchFamily="50" charset="-128"/>
                  <a:ea typeface="HGS創英角ﾎﾟｯﾌﾟ体" pitchFamily="50" charset="-128"/>
                </a:rPr>
                <a:t>薬局</a:t>
              </a:r>
              <a:endParaRPr lang="en-US" altLang="ja-JP" sz="1400" dirty="0" smtClean="0">
                <a:latin typeface="HGS創英角ﾎﾟｯﾌﾟ体" pitchFamily="50" charset="-128"/>
                <a:ea typeface="HGS創英角ﾎﾟｯﾌﾟ体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lang="ja-JP" altLang="en-US" sz="1400" dirty="0">
                  <a:latin typeface="HGS創英角ﾎﾟｯﾌﾟ体" pitchFamily="50" charset="-128"/>
                  <a:ea typeface="HGS創英角ﾎﾟｯﾌﾟ体" pitchFamily="50" charset="-128"/>
                </a:rPr>
                <a:t>クリニック</a:t>
              </a:r>
              <a:endParaRPr kumimoji="1" lang="en-US" altLang="ja-JP" sz="1400" dirty="0" smtClean="0"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</p:grpSp>
      <p:pic>
        <p:nvPicPr>
          <p:cNvPr id="49" name="図 48" descr="C:\Users\y_endoh\AppData\Local\Microsoft\Windows\Temporary Internet Files\Content.IE5\16EOB3YJ\yoko.jp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342" y="111390"/>
            <a:ext cx="1676400" cy="267335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936844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2924</TotalTime>
  <Words>178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LAWSON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原田 倫子 ラストマイル推進部</dc:creator>
  <cp:lastModifiedBy>世田谷区社会福祉協議会</cp:lastModifiedBy>
  <cp:revision>193</cp:revision>
  <cp:lastPrinted>2020-02-28T02:15:07Z</cp:lastPrinted>
  <dcterms:created xsi:type="dcterms:W3CDTF">2017-09-07T05:51:59Z</dcterms:created>
  <dcterms:modified xsi:type="dcterms:W3CDTF">2020-04-27T07:07:41Z</dcterms:modified>
</cp:coreProperties>
</file>