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7775575" cy="10907713"/>
  <p:notesSz cx="6858000" cy="9945688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EE66"/>
    <a:srgbClr val="FDFCE5"/>
    <a:srgbClr val="F7ED0A"/>
    <a:srgbClr val="03AA9D"/>
    <a:srgbClr val="F5E724"/>
    <a:srgbClr val="EEEA1B"/>
    <a:srgbClr val="DEED35"/>
    <a:srgbClr val="E8D6BB"/>
    <a:srgbClr val="C9CACA"/>
    <a:srgbClr val="2318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24" autoAdjust="0"/>
  </p:normalViewPr>
  <p:slideViewPr>
    <p:cSldViewPr snapToGrid="0">
      <p:cViewPr varScale="1">
        <p:scale>
          <a:sx n="52" d="100"/>
          <a:sy n="52" d="100"/>
        </p:scale>
        <p:origin x="2592" y="58"/>
      </p:cViewPr>
      <p:guideLst>
        <p:guide orient="horz" pos="3435"/>
        <p:guide pos="244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-2982" y="-102"/>
      </p:cViewPr>
      <p:guideLst>
        <p:guide orient="horz" pos="313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72296" cy="497058"/>
          </a:xfrm>
          <a:prstGeom prst="rect">
            <a:avLst/>
          </a:prstGeom>
        </p:spPr>
        <p:txBody>
          <a:bodyPr vert="horz" lIns="86429" tIns="43215" rIns="86429" bIns="43215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219" y="3"/>
            <a:ext cx="2972296" cy="497058"/>
          </a:xfrm>
          <a:prstGeom prst="rect">
            <a:avLst/>
          </a:prstGeom>
        </p:spPr>
        <p:txBody>
          <a:bodyPr vert="horz" lIns="86429" tIns="43215" rIns="86429" bIns="43215" rtlCol="0"/>
          <a:lstStyle>
            <a:lvl1pPr algn="r">
              <a:defRPr sz="1100"/>
            </a:lvl1pPr>
          </a:lstStyle>
          <a:p>
            <a:fld id="{EA4C0380-2DE9-498B-B68D-60B46204BA80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3" y="9447121"/>
            <a:ext cx="2972296" cy="497058"/>
          </a:xfrm>
          <a:prstGeom prst="rect">
            <a:avLst/>
          </a:prstGeom>
        </p:spPr>
        <p:txBody>
          <a:bodyPr vert="horz" lIns="86429" tIns="43215" rIns="86429" bIns="43215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219" y="9447121"/>
            <a:ext cx="2972296" cy="497058"/>
          </a:xfrm>
          <a:prstGeom prst="rect">
            <a:avLst/>
          </a:prstGeom>
        </p:spPr>
        <p:txBody>
          <a:bodyPr vert="horz" lIns="86429" tIns="43215" rIns="86429" bIns="43215" rtlCol="0" anchor="b"/>
          <a:lstStyle>
            <a:lvl1pPr algn="r">
              <a:defRPr sz="1100"/>
            </a:lvl1pPr>
          </a:lstStyle>
          <a:p>
            <a:fld id="{78A262EF-70DF-4926-8929-0A60A2E81D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4052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71799" cy="499011"/>
          </a:xfrm>
          <a:prstGeom prst="rect">
            <a:avLst/>
          </a:prstGeom>
        </p:spPr>
        <p:txBody>
          <a:bodyPr vert="horz" lIns="91841" tIns="45920" rIns="91841" bIns="45920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7" y="3"/>
            <a:ext cx="2971799" cy="499011"/>
          </a:xfrm>
          <a:prstGeom prst="rect">
            <a:avLst/>
          </a:prstGeom>
        </p:spPr>
        <p:txBody>
          <a:bodyPr vert="horz" lIns="91841" tIns="45920" rIns="91841" bIns="45920" rtlCol="0"/>
          <a:lstStyle>
            <a:lvl1pPr algn="r">
              <a:defRPr sz="1100"/>
            </a:lvl1pPr>
          </a:lstStyle>
          <a:p>
            <a:fld id="{70F99883-74AE-4A2C-81B7-5B86A08198C0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3613" y="1243013"/>
            <a:ext cx="2390775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1" tIns="45920" rIns="91841" bIns="459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86364"/>
            <a:ext cx="5486400" cy="3916116"/>
          </a:xfrm>
          <a:prstGeom prst="rect">
            <a:avLst/>
          </a:prstGeom>
        </p:spPr>
        <p:txBody>
          <a:bodyPr vert="horz" lIns="91841" tIns="45920" rIns="91841" bIns="459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4" y="9446683"/>
            <a:ext cx="2971799" cy="499010"/>
          </a:xfrm>
          <a:prstGeom prst="rect">
            <a:avLst/>
          </a:prstGeom>
        </p:spPr>
        <p:txBody>
          <a:bodyPr vert="horz" lIns="91841" tIns="45920" rIns="91841" bIns="45920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7" y="9446683"/>
            <a:ext cx="2971799" cy="499010"/>
          </a:xfrm>
          <a:prstGeom prst="rect">
            <a:avLst/>
          </a:prstGeom>
        </p:spPr>
        <p:txBody>
          <a:bodyPr vert="horz" lIns="91841" tIns="45920" rIns="91841" bIns="45920" rtlCol="0" anchor="b"/>
          <a:lstStyle>
            <a:lvl1pPr algn="r">
              <a:defRPr sz="1100"/>
            </a:lvl1pPr>
          </a:lstStyle>
          <a:p>
            <a:fld id="{ACD93CC5-A9B8-46A1-B8C3-70AA73E05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  <a:prstGeom prst="rect">
            <a:avLst/>
          </a:prstGeom>
        </p:spPr>
        <p:txBody>
          <a:bodyPr anchor="b"/>
          <a:lstStyle>
            <a:lvl1pPr algn="ctr"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41"/>
            </a:lvl1pPr>
            <a:lvl2pPr marL="388757" indent="0" algn="ctr">
              <a:buNone/>
              <a:defRPr sz="1701"/>
            </a:lvl2pPr>
            <a:lvl3pPr marL="777514" indent="0" algn="ctr">
              <a:buNone/>
              <a:defRPr sz="1531"/>
            </a:lvl3pPr>
            <a:lvl4pPr marL="1166271" indent="0" algn="ctr">
              <a:buNone/>
              <a:defRPr sz="1360"/>
            </a:lvl4pPr>
            <a:lvl5pPr marL="1555029" indent="0" algn="ctr">
              <a:buNone/>
              <a:defRPr sz="1360"/>
            </a:lvl5pPr>
            <a:lvl6pPr marL="1943786" indent="0" algn="ctr">
              <a:buNone/>
              <a:defRPr sz="1360"/>
            </a:lvl6pPr>
            <a:lvl7pPr marL="2332543" indent="0" algn="ctr">
              <a:buNone/>
              <a:defRPr sz="1360"/>
            </a:lvl7pPr>
            <a:lvl8pPr marL="2721300" indent="0" algn="ctr">
              <a:buNone/>
              <a:defRPr sz="1360"/>
            </a:lvl8pPr>
            <a:lvl9pPr marL="3110057" indent="0" algn="ctr">
              <a:buNone/>
              <a:defRPr sz="136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A3B7E-DD21-4048-88F3-59665D8E8CD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03F17-9641-4B84-A974-7D55D06F189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892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988" y="2903538"/>
            <a:ext cx="6705600" cy="69215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94DBB-917B-4186-A703-7409F7CF8E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B72EE-4B45-425F-B500-026DA88CB7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652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5"/>
            <a:ext cx="1676608" cy="9243783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5"/>
            <a:ext cx="4932630" cy="924378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D20DD-EE55-4DDE-BB8B-8D151B9371C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0586A-009D-4946-86B1-6BEB0D580B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80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877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988" y="2903538"/>
            <a:ext cx="6705600" cy="69215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7DE13-46BE-4B37-9FBB-8FA2A87D722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FC707-0A99-4B85-9C38-B64E72987C1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07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  <a:prstGeom prst="rect">
            <a:avLst/>
          </a:prstGeom>
        </p:spPr>
        <p:txBody>
          <a:bodyPr anchor="b"/>
          <a:lstStyle>
            <a:lvl1pPr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41">
                <a:solidFill>
                  <a:schemeClr val="tx1"/>
                </a:solidFill>
              </a:defRPr>
            </a:lvl1pPr>
            <a:lvl2pPr marL="38875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777514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3pPr>
            <a:lvl4pPr marL="1166271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5029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786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2543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13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10057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4D596-71CB-401C-BE2A-FF96587D8E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CCBC2-8C21-4C9A-A2A0-C4F7CFD13B6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403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3"/>
            <a:ext cx="3304619" cy="69208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3"/>
            <a:ext cx="3304619" cy="69208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FDC24-657B-46BD-9F76-F6EB56EE60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B99DA-1B7B-4D03-B44C-EA0B6BFD2A8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6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4" y="2673905"/>
            <a:ext cx="3289432" cy="13104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4" y="3984345"/>
            <a:ext cx="3289432" cy="58603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5" y="2673905"/>
            <a:ext cx="3305632" cy="13104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5" y="3984345"/>
            <a:ext cx="3305632" cy="58603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44564-11C5-49CA-A6C6-0EFA5B9EEF5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FB411-F8C4-4E71-AA2F-EFB8BA58573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28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5F0A-E814-4F5B-8509-4826EF6EAF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3135D-753B-4641-9B40-F5C756AB03B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06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9F838-D727-4C3D-981F-C91357BA972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7CFDE-7B0F-4037-894D-A6CABA6358C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309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  <a:prstGeom prst="rect">
            <a:avLst/>
          </a:prstGeo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1"/>
            <a:ext cx="3936385" cy="7751546"/>
          </a:xfrm>
          <a:prstGeom prst="rect">
            <a:avLst/>
          </a:prstGeom>
        </p:spPr>
        <p:txBody>
          <a:bodyPr/>
          <a:lstStyle>
            <a:lvl1pPr>
              <a:defRPr sz="2721"/>
            </a:lvl1pPr>
            <a:lvl2pPr>
              <a:defRPr sz="2381"/>
            </a:lvl2pPr>
            <a:lvl3pPr>
              <a:defRPr sz="2041"/>
            </a:lvl3pPr>
            <a:lvl4pPr>
              <a:defRPr sz="1701"/>
            </a:lvl4pPr>
            <a:lvl5pPr>
              <a:defRPr sz="1701"/>
            </a:lvl5pPr>
            <a:lvl6pPr>
              <a:defRPr sz="1701"/>
            </a:lvl6pPr>
            <a:lvl7pPr>
              <a:defRPr sz="1701"/>
            </a:lvl7pPr>
            <a:lvl8pPr>
              <a:defRPr sz="1701"/>
            </a:lvl8pPr>
            <a:lvl9pPr>
              <a:defRPr sz="170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78700-CC02-43A7-8D67-617F0C9B34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CBD56-090A-4AA6-BB18-0A87B6BE424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4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  <a:prstGeom prst="rect">
            <a:avLst/>
          </a:prstGeo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1"/>
            <a:ext cx="3936385" cy="775154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721"/>
            </a:lvl1pPr>
            <a:lvl2pPr marL="388757" indent="0">
              <a:buNone/>
              <a:defRPr sz="2381"/>
            </a:lvl2pPr>
            <a:lvl3pPr marL="777514" indent="0">
              <a:buNone/>
              <a:defRPr sz="2041"/>
            </a:lvl3pPr>
            <a:lvl4pPr marL="1166271" indent="0">
              <a:buNone/>
              <a:defRPr sz="1701"/>
            </a:lvl4pPr>
            <a:lvl5pPr marL="1555029" indent="0">
              <a:buNone/>
              <a:defRPr sz="1701"/>
            </a:lvl5pPr>
            <a:lvl6pPr marL="1943786" indent="0">
              <a:buNone/>
              <a:defRPr sz="1701"/>
            </a:lvl6pPr>
            <a:lvl7pPr marL="2332543" indent="0">
              <a:buNone/>
              <a:defRPr sz="1701"/>
            </a:lvl7pPr>
            <a:lvl8pPr marL="2721300" indent="0">
              <a:buNone/>
              <a:defRPr sz="1701"/>
            </a:lvl8pPr>
            <a:lvl9pPr marL="3110057" indent="0">
              <a:buNone/>
              <a:defRPr sz="1701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F08AA-2110-42CD-8773-E3A4EF59A3C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9A334-02AD-4810-8742-6DB93C5EA2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63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4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7762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3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762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2pPr>
      <a:lvl3pPr algn="l" defTabSz="7762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3pPr>
      <a:lvl4pPr algn="l" defTabSz="7762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4pPr>
      <a:lvl5pPr algn="l" defTabSz="7762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5pPr>
      <a:lvl6pPr marL="457200" algn="l" defTabSz="7762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6pPr>
      <a:lvl7pPr marL="914400" algn="l" defTabSz="7762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7pPr>
      <a:lvl8pPr marL="1371600" algn="l" defTabSz="7762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8pPr>
      <a:lvl9pPr marL="1828800" algn="l" defTabSz="7762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9pPr>
    </p:titleStyle>
    <p:bodyStyle>
      <a:lvl1pPr marL="193675" indent="-193675" algn="l" defTabSz="776288" rtl="0" eaLnBrk="1" fontAlgn="base" hangingPunct="1">
        <a:lnSpc>
          <a:spcPct val="90000"/>
        </a:lnSpc>
        <a:spcBef>
          <a:spcPts val="850"/>
        </a:spcBef>
        <a:spcAft>
          <a:spcPct val="0"/>
        </a:spcAft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2613" indent="-193675" algn="l" defTabSz="776288" rtl="0" eaLnBrk="1" fontAlgn="base" hangingPunct="1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3675" algn="l" defTabSz="776288" rtl="0" eaLnBrk="1" fontAlgn="base" hangingPunct="1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488" indent="-193675" algn="l" defTabSz="776288" rtl="0" eaLnBrk="1" fontAlgn="base" hangingPunct="1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47838" indent="-193675" algn="l" defTabSz="776288" rtl="0" eaLnBrk="1" fontAlgn="base" hangingPunct="1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98" y="-1059"/>
            <a:ext cx="7805673" cy="10908340"/>
          </a:xfrm>
          <a:prstGeom prst="rect">
            <a:avLst/>
          </a:prstGeom>
        </p:spPr>
      </p:pic>
      <p:pic>
        <p:nvPicPr>
          <p:cNvPr id="27" name="図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1" y="6897010"/>
            <a:ext cx="687947" cy="687947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48" y="9055241"/>
            <a:ext cx="683395" cy="683395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55" y="7899944"/>
            <a:ext cx="652377" cy="652377"/>
          </a:xfrm>
          <a:prstGeom prst="rect">
            <a:avLst/>
          </a:prstGeom>
        </p:spPr>
      </p:pic>
      <p:sp>
        <p:nvSpPr>
          <p:cNvPr id="13" name="object 2"/>
          <p:cNvSpPr txBox="1"/>
          <p:nvPr/>
        </p:nvSpPr>
        <p:spPr>
          <a:xfrm>
            <a:off x="191102" y="5725690"/>
            <a:ext cx="7393369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ja-JP" altLang="en-US" sz="4800" b="1" spc="75" baseline="6944" dirty="0">
                <a:solidFill>
                  <a:srgbClr val="FAEE66"/>
                </a:solidFill>
                <a:latin typeface="+mn-ea"/>
                <a:cs typeface="小塚ゴシック Pro B"/>
              </a:rPr>
              <a:t>毎月第４木曜日</a:t>
            </a:r>
            <a:r>
              <a:rPr lang="ja-JP" altLang="en-US" sz="4000" b="1" spc="-82" baseline="6944" dirty="0">
                <a:solidFill>
                  <a:srgbClr val="FAEE66"/>
                </a:solidFill>
                <a:latin typeface="+mn-ea"/>
                <a:cs typeface="小塚ゴシック Pro B"/>
              </a:rPr>
              <a:t>１１：３０～１３：３０</a:t>
            </a:r>
            <a:endParaRPr sz="4000" baseline="6944" dirty="0">
              <a:solidFill>
                <a:srgbClr val="FAEE66"/>
              </a:solidFill>
              <a:latin typeface="+mn-ea"/>
              <a:cs typeface="小塚ゴシック Pro B"/>
            </a:endParaRPr>
          </a:p>
        </p:txBody>
      </p:sp>
      <p:sp>
        <p:nvSpPr>
          <p:cNvPr id="14" name="object 12"/>
          <p:cNvSpPr txBox="1"/>
          <p:nvPr/>
        </p:nvSpPr>
        <p:spPr>
          <a:xfrm>
            <a:off x="1636945" y="6307673"/>
            <a:ext cx="4680000" cy="2481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sz="1500" b="1" spc="-20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お</a:t>
            </a:r>
            <a:r>
              <a:rPr sz="1500" b="1" spc="-114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申</a:t>
            </a:r>
            <a:r>
              <a:rPr sz="1500" b="1" spc="-25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し</a:t>
            </a:r>
            <a:r>
              <a:rPr sz="1500" b="1" spc="25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込</a:t>
            </a:r>
            <a:r>
              <a:rPr sz="1500" b="1" spc="30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み不</a:t>
            </a:r>
            <a:r>
              <a:rPr sz="1500" b="1" spc="-5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要</a:t>
            </a:r>
            <a:r>
              <a:rPr sz="1500" b="1" spc="-30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で</a:t>
            </a:r>
            <a:r>
              <a:rPr sz="1500" b="1" spc="30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す</a:t>
            </a:r>
            <a:r>
              <a:rPr sz="1500" b="1" spc="-710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。</a:t>
            </a:r>
            <a:r>
              <a:rPr sz="1500" b="1" spc="-90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当</a:t>
            </a:r>
            <a:r>
              <a:rPr sz="1500" b="1" spc="-55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日</a:t>
            </a:r>
            <a:r>
              <a:rPr sz="1500" b="1" spc="25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直</a:t>
            </a:r>
            <a:r>
              <a:rPr sz="1500" b="1" spc="40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接</a:t>
            </a:r>
            <a:r>
              <a:rPr sz="1500" b="1" spc="35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会</a:t>
            </a:r>
            <a:r>
              <a:rPr sz="1500" b="1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場</a:t>
            </a:r>
            <a:r>
              <a:rPr sz="1500" b="1" spc="-25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に</a:t>
            </a:r>
            <a:r>
              <a:rPr sz="1500" b="1" spc="5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お</a:t>
            </a:r>
            <a:r>
              <a:rPr sz="1500" b="1" spc="-85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越</a:t>
            </a:r>
            <a:r>
              <a:rPr sz="1500" b="1" spc="-275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し</a:t>
            </a:r>
            <a:r>
              <a:rPr sz="1500" b="1" spc="-20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下</a:t>
            </a:r>
            <a:r>
              <a:rPr sz="1500" b="1" spc="-45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さ</a:t>
            </a:r>
            <a:r>
              <a:rPr sz="1500" b="1" spc="30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い。</a:t>
            </a:r>
            <a:endParaRPr sz="800" dirty="0">
              <a:latin typeface="小塚ゴシック Pro M"/>
              <a:cs typeface="小塚ゴシック Pro M"/>
            </a:endParaRPr>
          </a:p>
        </p:txBody>
      </p:sp>
      <p:sp>
        <p:nvSpPr>
          <p:cNvPr id="15" name="object 12"/>
          <p:cNvSpPr txBox="1"/>
          <p:nvPr/>
        </p:nvSpPr>
        <p:spPr>
          <a:xfrm>
            <a:off x="1292602" y="6583226"/>
            <a:ext cx="5595963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34925" algn="ctr">
              <a:lnSpc>
                <a:spcPct val="100000"/>
              </a:lnSpc>
              <a:spcBef>
                <a:spcPts val="1005"/>
              </a:spcBef>
            </a:pPr>
            <a:r>
              <a:rPr lang="en-US" altLang="ja-JP" sz="1400" dirty="0">
                <a:solidFill>
                  <a:srgbClr val="FFFFFF"/>
                </a:solidFill>
                <a:latin typeface="小塚ゴシック Pro M"/>
                <a:cs typeface="小塚ゴシック Pro M"/>
              </a:rPr>
              <a:t>※</a:t>
            </a:r>
            <a:r>
              <a:rPr lang="ja-JP" altLang="en-US" sz="1400" dirty="0">
                <a:solidFill>
                  <a:srgbClr val="FFFFFF"/>
                </a:solidFill>
                <a:latin typeface="小塚ゴシック Pro M"/>
                <a:cs typeface="小塚ゴシック Pro M"/>
              </a:rPr>
              <a:t>席数・食数に限りがございますのでご案内ができない場合もございます。</a:t>
            </a:r>
            <a:endParaRPr sz="1400" dirty="0">
              <a:latin typeface="小塚ゴシック Pro M"/>
              <a:cs typeface="小塚ゴシック Pro M"/>
            </a:endParaRPr>
          </a:p>
        </p:txBody>
      </p:sp>
      <p:sp>
        <p:nvSpPr>
          <p:cNvPr id="16" name="object 3"/>
          <p:cNvSpPr txBox="1"/>
          <p:nvPr/>
        </p:nvSpPr>
        <p:spPr>
          <a:xfrm>
            <a:off x="1221243" y="6929888"/>
            <a:ext cx="5622692" cy="6456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ja-JP" altLang="en-US" sz="2000" b="1" spc="65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グランジュール尾山</a:t>
            </a:r>
            <a:r>
              <a:rPr lang="ja-JP" altLang="en-US" sz="2000" b="1" spc="65" dirty="0">
                <a:solidFill>
                  <a:schemeClr val="bg1"/>
                </a:solidFill>
                <a:latin typeface="小塚ゴシック Pro B"/>
                <a:cs typeface="小塚ゴシック Pro B"/>
              </a:rPr>
              <a:t>台　</a:t>
            </a:r>
            <a:r>
              <a:rPr lang="ja-JP" altLang="en-US" sz="2000" dirty="0">
                <a:solidFill>
                  <a:schemeClr val="bg1"/>
                </a:solidFill>
                <a:latin typeface="小塚ゴシック Pro B"/>
                <a:cs typeface="小塚ゴシック Pro B"/>
              </a:rPr>
              <a:t>庭カフェ</a:t>
            </a:r>
            <a:endParaRPr lang="en-US" altLang="ja-JP" sz="2000" dirty="0">
              <a:solidFill>
                <a:schemeClr val="bg1"/>
              </a:solidFill>
              <a:latin typeface="小塚ゴシック Pro B"/>
              <a:cs typeface="小塚ゴシック Pro B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ja-JP" altLang="en-US" sz="2000" b="1" spc="65" dirty="0">
                <a:solidFill>
                  <a:srgbClr val="FFFFFF"/>
                </a:solidFill>
                <a:latin typeface="小塚ゴシック Pro B"/>
                <a:cs typeface="小塚ゴシック Pro B"/>
              </a:rPr>
              <a:t>（玉堤２－８－１６）</a:t>
            </a:r>
            <a:endParaRPr lang="en-US" altLang="ja-JP" sz="2000" b="1" spc="65" dirty="0">
              <a:solidFill>
                <a:srgbClr val="FFFFFF"/>
              </a:solidFill>
              <a:latin typeface="小塚ゴシック Pro B"/>
              <a:cs typeface="小塚ゴシック Pro B"/>
            </a:endParaRPr>
          </a:p>
        </p:txBody>
      </p:sp>
      <p:sp>
        <p:nvSpPr>
          <p:cNvPr id="17" name="object 4"/>
          <p:cNvSpPr txBox="1"/>
          <p:nvPr/>
        </p:nvSpPr>
        <p:spPr>
          <a:xfrm>
            <a:off x="1574115" y="9978689"/>
            <a:ext cx="5223585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2000" spc="112" baseline="3267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お問</a:t>
            </a:r>
            <a:r>
              <a:rPr sz="2000" spc="89" baseline="3267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い</a:t>
            </a:r>
            <a:r>
              <a:rPr sz="2000" spc="112" baseline="3267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合わ</a:t>
            </a:r>
            <a:r>
              <a:rPr sz="2000" spc="52" baseline="3267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せ</a:t>
            </a:r>
            <a:r>
              <a:rPr sz="2000" spc="112" baseline="326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／</a:t>
            </a:r>
            <a:r>
              <a:rPr lang="ja-JP" altLang="en-US" sz="2000" spc="112" baseline="326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社会福祉協議会等々力地区事務局　宮野・松本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7"/>
          <p:cNvSpPr txBox="1"/>
          <p:nvPr/>
        </p:nvSpPr>
        <p:spPr>
          <a:xfrm>
            <a:off x="1278800" y="7759153"/>
            <a:ext cx="2815680" cy="646331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lang="ja-JP" altLang="en-US" sz="2000" spc="100" dirty="0">
                <a:solidFill>
                  <a:srgbClr val="FFFFFF"/>
                </a:solidFill>
                <a:latin typeface="小塚ゴシック Pro M"/>
                <a:cs typeface="小塚ゴシック Pro M"/>
              </a:rPr>
              <a:t>多世代交流の場として</a:t>
            </a:r>
            <a:endParaRPr lang="en-US" altLang="ja-JP" sz="2000" spc="100" dirty="0">
              <a:solidFill>
                <a:srgbClr val="FFFFFF"/>
              </a:solidFill>
              <a:latin typeface="小塚ゴシック Pro M"/>
              <a:cs typeface="小塚ゴシック Pro M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lang="ja-JP" altLang="en-US" sz="2000" spc="100" dirty="0">
                <a:solidFill>
                  <a:srgbClr val="FFFFFF"/>
                </a:solidFill>
                <a:latin typeface="小塚ゴシック Pro M"/>
                <a:cs typeface="小塚ゴシック Pro M"/>
              </a:rPr>
              <a:t>お子さまから高齢者まで</a:t>
            </a:r>
            <a:endParaRPr lang="en-US" sz="2000" spc="25" dirty="0">
              <a:solidFill>
                <a:srgbClr val="FFFFFF"/>
              </a:solidFill>
              <a:latin typeface="小塚ゴシック Pro M"/>
              <a:cs typeface="小塚ゴシック Pro M"/>
            </a:endParaRPr>
          </a:p>
        </p:txBody>
      </p:sp>
      <p:sp>
        <p:nvSpPr>
          <p:cNvPr id="19" name="object 9"/>
          <p:cNvSpPr txBox="1"/>
          <p:nvPr/>
        </p:nvSpPr>
        <p:spPr>
          <a:xfrm>
            <a:off x="1312857" y="9073772"/>
            <a:ext cx="1849632" cy="646331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lang="ja-JP" altLang="en-US" sz="2000" spc="600" dirty="0">
                <a:solidFill>
                  <a:srgbClr val="FFFFFF"/>
                </a:solidFill>
                <a:latin typeface="小塚ゴシック Pro M"/>
                <a:cs typeface="小塚ゴシック Pro M"/>
              </a:rPr>
              <a:t>大人</a:t>
            </a:r>
            <a:r>
              <a:rPr lang="ja-JP" altLang="en-US" sz="2000" spc="155" dirty="0">
                <a:solidFill>
                  <a:srgbClr val="FFFFFF"/>
                </a:solidFill>
                <a:latin typeface="小塚ゴシック Pro M"/>
                <a:cs typeface="小塚ゴシック Pro M"/>
              </a:rPr>
              <a:t>：２００円</a:t>
            </a:r>
            <a:endParaRPr lang="en-US" altLang="ja-JP" sz="2000" spc="155" dirty="0">
              <a:solidFill>
                <a:srgbClr val="FFFFFF"/>
              </a:solidFill>
              <a:latin typeface="小塚ゴシック Pro M"/>
              <a:cs typeface="小塚ゴシック Pro M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lang="ja-JP" altLang="en-US" sz="2000" spc="155" dirty="0">
                <a:solidFill>
                  <a:srgbClr val="FFFFFF"/>
                </a:solidFill>
                <a:latin typeface="小塚ゴシック Pro M"/>
                <a:cs typeface="小塚ゴシック Pro M"/>
              </a:rPr>
              <a:t>こども：無料</a:t>
            </a:r>
            <a:endParaRPr sz="2000" dirty="0">
              <a:latin typeface="小塚ゴシック Pro M"/>
              <a:cs typeface="小塚ゴシック Pro M"/>
            </a:endParaRPr>
          </a:p>
        </p:txBody>
      </p:sp>
      <p:sp>
        <p:nvSpPr>
          <p:cNvPr id="22" name="object 4"/>
          <p:cNvSpPr txBox="1"/>
          <p:nvPr/>
        </p:nvSpPr>
        <p:spPr>
          <a:xfrm>
            <a:off x="2385908" y="10279735"/>
            <a:ext cx="3600000" cy="47320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26670" algn="ctr">
              <a:lnSpc>
                <a:spcPct val="100000"/>
              </a:lnSpc>
              <a:spcBef>
                <a:spcPts val="5"/>
              </a:spcBef>
            </a:pPr>
            <a:r>
              <a:rPr sz="1500" baseline="694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</a:t>
            </a:r>
            <a:r>
              <a:rPr lang="en-US" altLang="ja-JP" sz="1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070-3946-9798</a:t>
            </a:r>
          </a:p>
          <a:p>
            <a:pPr marR="26670" algn="ctr">
              <a:lnSpc>
                <a:spcPct val="100000"/>
              </a:lnSpc>
              <a:spcBef>
                <a:spcPts val="5"/>
              </a:spcBef>
            </a:pPr>
            <a:r>
              <a:rPr lang="ja-JP" altLang="en-US" sz="1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（平日　</a:t>
            </a:r>
            <a:r>
              <a:rPr lang="en-US" altLang="ja-JP" sz="1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ja-JP" altLang="en-US" sz="1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altLang="ja-JP" sz="1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ja-JP" altLang="en-US" sz="1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～</a:t>
            </a:r>
            <a:r>
              <a:rPr lang="en-US" altLang="ja-JP" sz="1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ja-JP" altLang="en-US" sz="1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altLang="ja-JP" sz="1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ja-JP" altLang="en-US" sz="1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5"/>
          <p:cNvSpPr txBox="1"/>
          <p:nvPr/>
        </p:nvSpPr>
        <p:spPr>
          <a:xfrm>
            <a:off x="657309" y="8117529"/>
            <a:ext cx="444471" cy="23083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b="1" spc="125" dirty="0">
                <a:solidFill>
                  <a:srgbClr val="03AA9D"/>
                </a:solidFill>
                <a:latin typeface="小塚ゴシック Pro M"/>
                <a:cs typeface="小塚ゴシック Pro M"/>
              </a:rPr>
              <a:t>対象</a:t>
            </a:r>
            <a:endParaRPr sz="1400" b="1" dirty="0">
              <a:solidFill>
                <a:srgbClr val="03AA9D"/>
              </a:solidFill>
              <a:latin typeface="小塚ゴシック Pro M"/>
              <a:cs typeface="小塚ゴシック Pro M"/>
            </a:endParaRPr>
          </a:p>
        </p:txBody>
      </p:sp>
      <p:sp>
        <p:nvSpPr>
          <p:cNvPr id="28" name="object 8"/>
          <p:cNvSpPr txBox="1"/>
          <p:nvPr/>
        </p:nvSpPr>
        <p:spPr>
          <a:xfrm>
            <a:off x="667677" y="9271836"/>
            <a:ext cx="464231" cy="23083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b="1" spc="85" dirty="0">
                <a:solidFill>
                  <a:srgbClr val="03AA9D"/>
                </a:solidFill>
                <a:latin typeface="小塚ゴシック Pro M"/>
                <a:cs typeface="小塚ゴシック Pro M"/>
              </a:rPr>
              <a:t>料金</a:t>
            </a:r>
            <a:endParaRPr sz="1400" b="1" dirty="0">
              <a:solidFill>
                <a:srgbClr val="03AA9D"/>
              </a:solidFill>
              <a:latin typeface="小塚ゴシック Pro M"/>
              <a:cs typeface="小塚ゴシック Pro M"/>
            </a:endParaRPr>
          </a:p>
        </p:txBody>
      </p:sp>
      <p:sp>
        <p:nvSpPr>
          <p:cNvPr id="29" name="object 10"/>
          <p:cNvSpPr txBox="1"/>
          <p:nvPr/>
        </p:nvSpPr>
        <p:spPr>
          <a:xfrm>
            <a:off x="4837211" y="8698104"/>
            <a:ext cx="326390" cy="17697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125" dirty="0">
                <a:solidFill>
                  <a:srgbClr val="03AA9D"/>
                </a:solidFill>
                <a:latin typeface="小塚ゴシック Pro M"/>
                <a:cs typeface="小塚ゴシック Pro M"/>
              </a:rPr>
              <a:t>員</a:t>
            </a:r>
            <a:endParaRPr sz="1050" dirty="0">
              <a:solidFill>
                <a:srgbClr val="03AA9D"/>
              </a:solidFill>
              <a:latin typeface="小塚ゴシック Pro M"/>
              <a:cs typeface="小塚ゴシック Pro M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38669" y="1086888"/>
            <a:ext cx="727019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7000" b="1" dirty="0">
                <a:ln w="28575" cmpd="sng">
                  <a:solidFill>
                    <a:srgbClr val="92D050"/>
                  </a:solidFill>
                  <a:prstDash val="solid"/>
                </a:ln>
                <a:solidFill>
                  <a:srgbClr val="FFC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～ばあば食堂～</a:t>
            </a:r>
            <a:endParaRPr lang="en-US" altLang="ja-JP" sz="7000" b="1" dirty="0">
              <a:ln w="28575" cmpd="sng">
                <a:solidFill>
                  <a:srgbClr val="92D050"/>
                </a:solidFill>
                <a:prstDash val="solid"/>
              </a:ln>
              <a:solidFill>
                <a:srgbClr val="FFC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1032" name="Picture 8" descr="老人・高齢者のイラスト/無料イラスト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097" y="53057"/>
            <a:ext cx="2119641" cy="112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539" y="2129652"/>
            <a:ext cx="1040507" cy="661494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3616" y="5785850"/>
            <a:ext cx="908905" cy="775978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1166078" y="2336475"/>
            <a:ext cx="5897929" cy="401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ばあばの手料理を食べてホッとしませんか？</a:t>
            </a:r>
            <a:endParaRPr lang="en-US" altLang="ja-JP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8" name="円形吹き出し 7"/>
          <p:cNvSpPr/>
          <p:nvPr/>
        </p:nvSpPr>
        <p:spPr bwMode="gray">
          <a:xfrm>
            <a:off x="4428818" y="77665"/>
            <a:ext cx="2897493" cy="1096403"/>
          </a:xfrm>
          <a:prstGeom prst="wedgeEllipseCallout">
            <a:avLst>
              <a:gd name="adj1" fmla="val -44760"/>
              <a:gd name="adj2" fmla="val 49368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728720" y="314191"/>
            <a:ext cx="22976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000" dirty="0">
                <a:solidFill>
                  <a:schemeClr val="accent5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子ども</a:t>
            </a:r>
            <a:r>
              <a:rPr lang="ja-JP" altLang="en-US" sz="3000" dirty="0">
                <a:solidFill>
                  <a:schemeClr val="accent5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食堂</a:t>
            </a:r>
            <a:endParaRPr kumimoji="1" lang="ja-JP" altLang="en-US" sz="3000" dirty="0">
              <a:solidFill>
                <a:schemeClr val="accent5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4296675" y="7381942"/>
            <a:ext cx="3292945" cy="243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8"/>
          <a:srcRect l="18820" t="9978" r="22208" b="3216"/>
          <a:stretch/>
        </p:blipFill>
        <p:spPr>
          <a:xfrm>
            <a:off x="4281759" y="7381942"/>
            <a:ext cx="3303385" cy="2424434"/>
          </a:xfrm>
          <a:prstGeom prst="rect">
            <a:avLst/>
          </a:prstGeom>
        </p:spPr>
      </p:pic>
      <p:sp>
        <p:nvSpPr>
          <p:cNvPr id="26" name="object 6"/>
          <p:cNvSpPr txBox="1"/>
          <p:nvPr/>
        </p:nvSpPr>
        <p:spPr>
          <a:xfrm>
            <a:off x="620404" y="7109095"/>
            <a:ext cx="438970" cy="23083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b="1" spc="114" dirty="0">
                <a:solidFill>
                  <a:srgbClr val="03AA9D"/>
                </a:solidFill>
                <a:latin typeface="小塚ゴシック Pro M"/>
                <a:cs typeface="小塚ゴシック Pro M"/>
              </a:rPr>
              <a:t>場</a:t>
            </a:r>
            <a:r>
              <a:rPr sz="1400" b="1" spc="15" dirty="0">
                <a:solidFill>
                  <a:srgbClr val="03AA9D"/>
                </a:solidFill>
                <a:latin typeface="小塚ゴシック Pro M"/>
                <a:cs typeface="小塚ゴシック Pro M"/>
              </a:rPr>
              <a:t>所</a:t>
            </a:r>
            <a:endParaRPr sz="1400" b="1" dirty="0">
              <a:solidFill>
                <a:srgbClr val="03AA9D"/>
              </a:solidFill>
              <a:latin typeface="小塚ゴシック Pro M"/>
              <a:cs typeface="小塚ゴシック Pro M"/>
            </a:endParaRPr>
          </a:p>
        </p:txBody>
      </p:sp>
      <p:sp>
        <p:nvSpPr>
          <p:cNvPr id="4" name="object 12">
            <a:extLst>
              <a:ext uri="{FF2B5EF4-FFF2-40B4-BE49-F238E27FC236}">
                <a16:creationId xmlns:a16="http://schemas.microsoft.com/office/drawing/2014/main" id="{197FC77B-DBAF-B0D6-CB03-C587343B58AA}"/>
              </a:ext>
            </a:extLst>
          </p:cNvPr>
          <p:cNvSpPr txBox="1"/>
          <p:nvPr/>
        </p:nvSpPr>
        <p:spPr>
          <a:xfrm>
            <a:off x="1030982" y="8552321"/>
            <a:ext cx="3303385" cy="41389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34925" algn="ctr">
              <a:lnSpc>
                <a:spcPts val="1000"/>
              </a:lnSpc>
              <a:spcBef>
                <a:spcPts val="1005"/>
              </a:spcBef>
            </a:pPr>
            <a:r>
              <a:rPr lang="en-US" altLang="ja-JP" sz="1400" dirty="0">
                <a:solidFill>
                  <a:srgbClr val="FFFFFF"/>
                </a:solidFill>
                <a:latin typeface="小塚ゴシック Pro M"/>
                <a:cs typeface="小塚ゴシック Pro M"/>
              </a:rPr>
              <a:t>※</a:t>
            </a:r>
            <a:r>
              <a:rPr lang="ja-JP" altLang="en-US" sz="1400" dirty="0">
                <a:solidFill>
                  <a:srgbClr val="FFFFFF"/>
                </a:solidFill>
                <a:latin typeface="小塚ゴシック Pro M"/>
                <a:cs typeface="小塚ゴシック Pro M"/>
              </a:rPr>
              <a:t>アレルギー対応はしておりません、</a:t>
            </a:r>
            <a:endParaRPr lang="en-US" altLang="ja-JP" sz="1400" dirty="0">
              <a:solidFill>
                <a:srgbClr val="FFFFFF"/>
              </a:solidFill>
              <a:latin typeface="小塚ゴシック Pro M"/>
              <a:cs typeface="小塚ゴシック Pro M"/>
            </a:endParaRPr>
          </a:p>
          <a:p>
            <a:pPr marR="34925">
              <a:lnSpc>
                <a:spcPts val="1000"/>
              </a:lnSpc>
              <a:spcBef>
                <a:spcPts val="1005"/>
              </a:spcBef>
            </a:pPr>
            <a:r>
              <a:rPr lang="en-US" altLang="ja-JP" sz="1400" dirty="0">
                <a:solidFill>
                  <a:srgbClr val="FFFFFF"/>
                </a:solidFill>
                <a:latin typeface="小塚ゴシック Pro M"/>
                <a:cs typeface="小塚ゴシック Pro M"/>
              </a:rPr>
              <a:t>           </a:t>
            </a:r>
            <a:r>
              <a:rPr lang="ja-JP" altLang="en-US" sz="1400" dirty="0">
                <a:solidFill>
                  <a:srgbClr val="FFFFFF"/>
                </a:solidFill>
                <a:latin typeface="小塚ゴシック Pro M"/>
                <a:cs typeface="小塚ゴシック Pro M"/>
              </a:rPr>
              <a:t>ご自身でご確認ください。</a:t>
            </a:r>
            <a:endParaRPr sz="1400" dirty="0">
              <a:latin typeface="小塚ゴシック Pro M"/>
              <a:cs typeface="小塚ゴシック Pro M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F7C9311D-0A50-4044-0154-745E94CA6E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634" y="2904876"/>
            <a:ext cx="3353066" cy="2514799"/>
          </a:xfrm>
          <a:prstGeom prst="rect">
            <a:avLst/>
          </a:prstGeom>
          <a:ln w="88900" cap="sq" cmpd="thickThin">
            <a:solidFill>
              <a:schemeClr val="accent4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67710EB-2FB6-2BD0-C637-84AE97A1BD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28818" y="4714963"/>
            <a:ext cx="814607" cy="829935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B91B070D-1CE1-33CC-D86D-98A38F8113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24" y="2978640"/>
            <a:ext cx="1595091" cy="1124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1D887761-AD0F-4435-F41B-B4AFC90F1CD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194" y="2886950"/>
            <a:ext cx="1830663" cy="13729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8D7DFCD9-2707-D5E3-AFDD-4F0D63A6E8E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190" y="4208918"/>
            <a:ext cx="1757794" cy="1318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CF16A59E-4E5F-6153-F48F-CA932B23296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59" y="4065911"/>
            <a:ext cx="1895242" cy="1421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8845399"/>
      </p:ext>
    </p:extLst>
  </p:cSld>
  <p:clrMapOvr>
    <a:masterClrMapping/>
  </p:clrMapOvr>
</p:sld>
</file>

<file path=ppt/theme/theme1.xml><?xml version="1.0" encoding="utf-8"?>
<a:theme xmlns:a="http://schemas.openxmlformats.org/drawingml/2006/main" name="1_ガイド入りテンプレートサンプル20130531三木さん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5.potx" id="{3F8E5C06-014F-4A13-A3C7-E133BECAFD1E}" vid="{BD152B00-4CFD-4022-8208-530F7579D79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askul_yomikikakse_b</Template>
  <TotalTime>244</TotalTime>
  <Words>108</Words>
  <Application>Microsoft Office PowerPoint</Application>
  <PresentationFormat>ユーザー設定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HGP創英角ﾎﾟｯﾌﾟ体</vt:lpstr>
      <vt:lpstr>ＭＳ Ｐゴシック</vt:lpstr>
      <vt:lpstr>小塚ゴシック Pro B</vt:lpstr>
      <vt:lpstr>小塚ゴシック Pro M</vt:lpstr>
      <vt:lpstr>Arial</vt:lpstr>
      <vt:lpstr>Calibri</vt:lpstr>
      <vt:lpstr>Calibri Light</vt:lpstr>
      <vt:lpstr>1_ガイド入りテンプレートサンプル20130531三木さん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chibayou</dc:creator>
  <cp:lastModifiedBy>松本美樹</cp:lastModifiedBy>
  <cp:revision>31</cp:revision>
  <cp:lastPrinted>2026-08-13T03:38:46Z</cp:lastPrinted>
  <dcterms:created xsi:type="dcterms:W3CDTF">2018-06-05T06:10:05Z</dcterms:created>
  <dcterms:modified xsi:type="dcterms:W3CDTF">2026-08-13T03:45:21Z</dcterms:modified>
</cp:coreProperties>
</file>